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9" r:id="rId7"/>
    <p:sldId id="258" r:id="rId8"/>
    <p:sldId id="259" r:id="rId9"/>
    <p:sldId id="274" r:id="rId10"/>
    <p:sldId id="261" r:id="rId11"/>
    <p:sldId id="262" r:id="rId12"/>
    <p:sldId id="263" r:id="rId13"/>
    <p:sldId id="264" r:id="rId14"/>
    <p:sldId id="265" r:id="rId15"/>
    <p:sldId id="266" r:id="rId16"/>
    <p:sldId id="267" r:id="rId17"/>
    <p:sldId id="268"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E1833-F21B-461F-1AB9-1E56889E937A}" v="7" dt="2025-06-26T12:29:22.428"/>
    <p1510:client id="{1F9EB4DB-BCFC-DA6E-31C1-485A12BD2E19}" v="69" dt="2025-06-27T13:36:32.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5967452-5D51-1E40-9AAD-419AED6C7050}" type="datetimeFigureOut">
              <a:rPr lang="en-US" smtClean="0"/>
              <a:t>9/24/2025</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6CE2A7-DEA1-2449-A245-DF081B78A15B}" type="datetimeFigureOut">
              <a:rPr lang="en-US" smtClean="0"/>
              <a:t>9/24/2025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Enter any documentation from the original SIP that directly relates to your SIP:</a:t>
            </a:r>
          </a:p>
          <a:p>
            <a:endParaRPr lang="en-GB"/>
          </a:p>
          <a:p>
            <a:r>
              <a:rPr lang="en-GB"/>
              <a:t>These could include:</a:t>
            </a:r>
          </a:p>
          <a:p>
            <a:endParaRPr lang="en-GB"/>
          </a:p>
          <a:p>
            <a:r>
              <a:rPr lang="en-GB"/>
              <a:t>Local Authority:</a:t>
            </a:r>
          </a:p>
          <a:p>
            <a:endParaRPr lang="en-GB"/>
          </a:p>
          <a:p>
            <a:r>
              <a:rPr lang="en-GB" sz="1200" i="1" kern="1200">
                <a:solidFill>
                  <a:schemeClr val="tx1"/>
                </a:solidFill>
                <a:effectLst/>
                <a:latin typeface="+mn-lt"/>
                <a:ea typeface="+mn-ea"/>
                <a:cs typeface="+mn-cs"/>
              </a:rPr>
              <a:t>Moving Forward in Your Learning Guidance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Literacy and Numeracy West Lothian Priorities, HWB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Raising attainment, including closing the gap (</a:t>
            </a:r>
            <a:r>
              <a:rPr lang="en-GB" sz="1200" u="sng" kern="1200">
                <a:solidFill>
                  <a:schemeClr val="tx1"/>
                </a:solidFill>
                <a:effectLst/>
                <a:latin typeface="+mn-lt"/>
                <a:ea typeface="+mn-ea"/>
                <a:cs typeface="+mn-cs"/>
                <a:hlinkClick r:id="rId3"/>
              </a:rPr>
              <a:t>West Lothian Raising Attainment Strategy</a:t>
            </a:r>
            <a:r>
              <a:rPr lang="en-GB" sz="1200" kern="1200">
                <a:solidFill>
                  <a:schemeClr val="tx1"/>
                </a:solidFill>
                <a:effectLst/>
                <a:latin typeface="+mn-lt"/>
                <a:ea typeface="+mn-ea"/>
                <a:cs typeface="+mn-cs"/>
              </a:rPr>
              <a:t>)</a:t>
            </a:r>
          </a:p>
          <a:p>
            <a:r>
              <a:rPr lang="en-GB" sz="1200" i="1" kern="1200">
                <a:solidFill>
                  <a:schemeClr val="tx1"/>
                </a:solidFill>
                <a:effectLst/>
                <a:latin typeface="+mn-lt"/>
                <a:ea typeface="+mn-ea"/>
                <a:cs typeface="+mn-cs"/>
              </a:rPr>
              <a:t>Transforming Your Council</a:t>
            </a:r>
            <a:endParaRPr lang="en-GB" sz="1200" kern="1200">
              <a:solidFill>
                <a:schemeClr val="tx1"/>
              </a:solidFill>
              <a:effectLst/>
              <a:latin typeface="+mn-lt"/>
              <a:ea typeface="+mn-ea"/>
              <a:cs typeface="+mn-cs"/>
            </a:endParaRPr>
          </a:p>
          <a:p>
            <a:r>
              <a:rPr lang="en-GB" sz="1200" u="sng" kern="1200">
                <a:solidFill>
                  <a:schemeClr val="tx1"/>
                </a:solidFill>
                <a:effectLst/>
                <a:latin typeface="+mn-lt"/>
                <a:ea typeface="+mn-ea"/>
                <a:cs typeface="+mn-cs"/>
                <a:hlinkClick r:id="rId4"/>
              </a:rPr>
              <a:t>Corporate Plan</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Education Services Management Plan</a:t>
            </a:r>
          </a:p>
          <a:p>
            <a:r>
              <a:rPr lang="en-GB" sz="1200" kern="1200">
                <a:solidFill>
                  <a:schemeClr val="tx1"/>
                </a:solidFill>
                <a:effectLst/>
                <a:latin typeface="+mn-lt"/>
                <a:ea typeface="+mn-ea"/>
                <a:cs typeface="+mn-cs"/>
              </a:rPr>
              <a:t>West Lothian Parental Involvement and Engagement Framework</a:t>
            </a:r>
          </a:p>
          <a:p>
            <a:r>
              <a:rPr lang="en-GB" sz="1200" kern="1200">
                <a:solidFill>
                  <a:schemeClr val="tx1"/>
                </a:solidFill>
                <a:effectLst/>
                <a:latin typeface="+mn-lt"/>
                <a:ea typeface="+mn-ea"/>
                <a:cs typeface="+mn-cs"/>
              </a:rPr>
              <a:t>Equity Team and additional allocations, Pedagogy Team</a:t>
            </a:r>
          </a:p>
          <a:p>
            <a:endParaRPr lang="en-GB"/>
          </a:p>
          <a:p>
            <a:r>
              <a:rPr lang="en-GB"/>
              <a:t>National:</a:t>
            </a:r>
          </a:p>
          <a:p>
            <a:endParaRPr lang="en-GB"/>
          </a:p>
          <a:p>
            <a:r>
              <a:rPr lang="en-GB" sz="1200" kern="1200">
                <a:solidFill>
                  <a:schemeClr val="tx1"/>
                </a:solidFill>
                <a:effectLst/>
                <a:latin typeface="+mn-lt"/>
                <a:ea typeface="+mn-ea"/>
                <a:cs typeface="+mn-cs"/>
              </a:rPr>
              <a:t>Coronavirus (COVID-19): Guidance on reducing the risks from COVID-19 in school</a:t>
            </a:r>
          </a:p>
          <a:p>
            <a:r>
              <a:rPr lang="en-GB" sz="1200" kern="1200">
                <a:solidFill>
                  <a:schemeClr val="tx1"/>
                </a:solidFill>
                <a:effectLst/>
                <a:latin typeface="+mn-lt"/>
                <a:ea typeface="+mn-ea"/>
                <a:cs typeface="+mn-cs"/>
              </a:rPr>
              <a:t>Moderation Cycle and Assessment</a:t>
            </a:r>
          </a:p>
          <a:p>
            <a:r>
              <a:rPr lang="en-GB" sz="1200" kern="1200">
                <a:solidFill>
                  <a:schemeClr val="tx1"/>
                </a:solidFill>
                <a:effectLst/>
                <a:latin typeface="+mn-lt"/>
                <a:ea typeface="+mn-ea"/>
                <a:cs typeface="+mn-cs"/>
              </a:rPr>
              <a:t>National Improvement Framework / Scottish Attainment Challenge / National Improvement Hub / Raising Attainment for All</a:t>
            </a:r>
          </a:p>
          <a:p>
            <a:r>
              <a:rPr lang="en-GB" sz="1200" kern="1200">
                <a:solidFill>
                  <a:schemeClr val="tx1"/>
                </a:solidFill>
                <a:effectLst/>
                <a:latin typeface="+mn-lt"/>
                <a:ea typeface="+mn-ea"/>
                <a:cs typeface="+mn-cs"/>
              </a:rPr>
              <a:t>Pupil Equity Funding/Equity Audit</a:t>
            </a:r>
          </a:p>
          <a:p>
            <a:r>
              <a:rPr lang="en-GB" sz="1200" kern="1200">
                <a:solidFill>
                  <a:schemeClr val="tx1"/>
                </a:solidFill>
                <a:effectLst/>
                <a:latin typeface="+mn-lt"/>
                <a:ea typeface="+mn-ea"/>
                <a:cs typeface="+mn-cs"/>
              </a:rPr>
              <a:t>Getting it Right for Every child (GIRFEC)</a:t>
            </a:r>
          </a:p>
          <a:p>
            <a:r>
              <a:rPr lang="en-GB" sz="1200" kern="1200">
                <a:solidFill>
                  <a:schemeClr val="tx1"/>
                </a:solidFill>
                <a:effectLst/>
                <a:latin typeface="+mn-lt"/>
                <a:ea typeface="+mn-ea"/>
                <a:cs typeface="+mn-cs"/>
              </a:rPr>
              <a:t>Scotland’s Curriculum Framework</a:t>
            </a:r>
          </a:p>
          <a:p>
            <a:r>
              <a:rPr lang="en-GB" sz="1200" kern="1200">
                <a:solidFill>
                  <a:schemeClr val="tx1"/>
                </a:solidFill>
                <a:effectLst/>
                <a:latin typeface="+mn-lt"/>
                <a:ea typeface="+mn-ea"/>
                <a:cs typeface="+mn-cs"/>
              </a:rPr>
              <a:t>Realising the Ambition </a:t>
            </a:r>
          </a:p>
          <a:p>
            <a:r>
              <a:rPr lang="en-GB" sz="1200" kern="1200">
                <a:solidFill>
                  <a:schemeClr val="tx1"/>
                </a:solidFill>
                <a:effectLst/>
                <a:latin typeface="+mn-lt"/>
                <a:ea typeface="+mn-ea"/>
                <a:cs typeface="+mn-cs"/>
              </a:rPr>
              <a:t>Developing Scotland’s Young Workforce</a:t>
            </a:r>
          </a:p>
          <a:p>
            <a:r>
              <a:rPr lang="en-GB" sz="1200" kern="1200">
                <a:solidFill>
                  <a:schemeClr val="tx1"/>
                </a:solidFill>
                <a:effectLst/>
                <a:latin typeface="+mn-lt"/>
                <a:ea typeface="+mn-ea"/>
                <a:cs typeface="+mn-cs"/>
              </a:rPr>
              <a:t>Achieving Excellence and Equity 2022:  National Improvement Framework and Improvement Plan</a:t>
            </a:r>
          </a:p>
          <a:p>
            <a:pPr fontAlgn="base"/>
            <a:r>
              <a:rPr lang="en-GB" sz="1200" kern="120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a:solidFill>
                  <a:schemeClr val="tx1"/>
                </a:solidFill>
                <a:effectLst/>
                <a:latin typeface="+mn-lt"/>
                <a:ea typeface="+mn-ea"/>
                <a:cs typeface="+mn-cs"/>
              </a:rPr>
              <a:t>UNCRC</a:t>
            </a:r>
          </a:p>
          <a:p>
            <a:r>
              <a:rPr lang="en-GB" sz="1200" kern="1200">
                <a:solidFill>
                  <a:schemeClr val="tx1"/>
                </a:solidFill>
                <a:effectLst/>
                <a:latin typeface="+mn-lt"/>
                <a:ea typeface="+mn-ea"/>
                <a:cs typeface="+mn-cs"/>
              </a:rPr>
              <a:t>Presumption to provide education in a mainstream setting 2019</a:t>
            </a:r>
          </a:p>
          <a:p>
            <a:r>
              <a:rPr lang="en-GB" sz="1200" kern="1200">
                <a:solidFill>
                  <a:schemeClr val="tx1"/>
                </a:solidFill>
                <a:effectLst/>
                <a:latin typeface="+mn-lt"/>
                <a:ea typeface="+mn-ea"/>
                <a:cs typeface="+mn-cs"/>
              </a:rPr>
              <a:t>Support for Learning: All our Children and All their Potential (ASL Review) 2020</a:t>
            </a:r>
          </a:p>
          <a:p>
            <a:endParaRPr lang="en-GB"/>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CB510-B564-7249-B088-BF79054356E1}" type="slidenum">
              <a:rPr lang="en-US" smtClean="0"/>
              <a:t>3</a:t>
            </a:fld>
            <a:endParaRPr lang="en-US"/>
          </a:p>
        </p:txBody>
      </p:sp>
    </p:spTree>
    <p:extLst>
      <p:ext uri="{BB962C8B-B14F-4D97-AF65-F5344CB8AC3E}">
        <p14:creationId xmlns:p14="http://schemas.microsoft.com/office/powerpoint/2010/main" val="339437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CB510-B564-7249-B088-BF79054356E1}" type="slidenum">
              <a:rPr lang="en-US" smtClean="0"/>
              <a:t>5</a:t>
            </a:fld>
            <a:endParaRPr lang="en-US"/>
          </a:p>
        </p:txBody>
      </p:sp>
    </p:spTree>
    <p:extLst>
      <p:ext uri="{BB962C8B-B14F-4D97-AF65-F5344CB8AC3E}">
        <p14:creationId xmlns:p14="http://schemas.microsoft.com/office/powerpoint/2010/main" val="9721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CB510-B564-7249-B088-BF79054356E1}" type="slidenum">
              <a:rPr lang="en-US" smtClean="0"/>
              <a:t>11</a:t>
            </a:fld>
            <a:endParaRPr lang="en-US"/>
          </a:p>
        </p:txBody>
      </p:sp>
    </p:spTree>
    <p:extLst>
      <p:ext uri="{BB962C8B-B14F-4D97-AF65-F5344CB8AC3E}">
        <p14:creationId xmlns:p14="http://schemas.microsoft.com/office/powerpoint/2010/main" val="35678252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2.xml"/><Relationship Id="rId7" Type="http://schemas.openxmlformats.org/officeDocument/2006/relationships/slide" Target="../slides/slide12.xml"/><Relationship Id="rId12" Type="http://schemas.openxmlformats.org/officeDocument/2006/relationships/slide" Target="../slides/slide14.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3.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10.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6" action="ppaction://hlinksldjump"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7" action="ppaction://hlinksldjump"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9" action="ppaction://hlinksldjump"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0" action="ppaction://hlinksldjump"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1" action="ppaction://hlinksldjump"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12" action="ppaction://hlinksldjump"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a:t>Enter school name</a:t>
            </a:r>
            <a:endParaRPr lang="en-US"/>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stmarysprimarybathgate.westlothian.org.uk/article/14292/School-Document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stmarysprimarybathgate.westlothian.org.uk/media/61320/Pupil-Equity-Fund-Summary/pdf/Pupil_Equity_Fund_Summary_omx974x9hl2g.pdf?m=1716218002570"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marysprimarybathgate.westlothian.org.uk/article/75759/Vision-Values-and-Aim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hyperlink" Target="https://stmarysprimarybathgate.westlothian.org.uk/article/14292/School-Docu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lIns="91440" tIns="45720" rIns="91440" bIns="45720" anchor="b"/>
          <a:lstStyle/>
          <a:p>
            <a:r>
              <a:rPr lang="en-US"/>
              <a:t>St Mary’s RC Primary School, Bathgate</a:t>
            </a:r>
          </a:p>
        </p:txBody>
      </p:sp>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a:xfrm>
            <a:off x="864538" y="2930540"/>
            <a:ext cx="8669754" cy="831988"/>
          </a:xfrm>
        </p:spPr>
        <p:txBody>
          <a:bodyPr lIns="91440" tIns="45720" rIns="91440" bIns="45720" anchor="t"/>
          <a:lstStyle/>
          <a:p>
            <a:r>
              <a:rPr lang="en-US" i="0">
                <a:solidFill>
                  <a:srgbClr val="000000"/>
                </a:solidFill>
                <a:latin typeface="Calibri"/>
                <a:ea typeface="Calibri"/>
                <a:cs typeface="Times New Roman"/>
              </a:rPr>
              <a:t>Provide high-quality, </a:t>
            </a:r>
            <a:r>
              <a:rPr lang="en-US" i="0" err="1">
                <a:solidFill>
                  <a:srgbClr val="000000"/>
                </a:solidFill>
                <a:latin typeface="Calibri"/>
                <a:ea typeface="Calibri"/>
                <a:cs typeface="Times New Roman"/>
              </a:rPr>
              <a:t>personalised</a:t>
            </a:r>
            <a:r>
              <a:rPr lang="en-US" i="0">
                <a:solidFill>
                  <a:srgbClr val="000000"/>
                </a:solidFill>
                <a:latin typeface="Calibri"/>
                <a:ea typeface="Calibri"/>
                <a:cs typeface="Times New Roman"/>
              </a:rPr>
              <a:t> learning experiences that enable all pupils to thrive, achieve their full potential, and develop as successful learners.</a:t>
            </a:r>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lIns="91440" tIns="45720" rIns="91440" bIns="45720" anchor="t"/>
          <a:lstStyle/>
          <a:p>
            <a:r>
              <a:rPr lang="en-US"/>
              <a:t>2025-26</a:t>
            </a:r>
          </a:p>
        </p:txBody>
      </p:sp>
      <p:pic>
        <p:nvPicPr>
          <p:cNvPr id="6" name="Picture Placeholder 5"/>
          <p:cNvPicPr>
            <a:picLocks noGrp="1"/>
          </p:cNvPicPr>
          <p:nvPr>
            <p:ph type="pic" sz="quarter" idx="11"/>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23386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F7980-E480-6A24-3E97-E7534C34DC79}"/>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58987607-1E3B-7CF3-CB0D-38C34B383FA5}"/>
              </a:ext>
            </a:extLst>
          </p:cNvPr>
          <p:cNvSpPr>
            <a:spLocks noGrp="1"/>
          </p:cNvSpPr>
          <p:nvPr>
            <p:ph type="body" sz="half" idx="12"/>
          </p:nvPr>
        </p:nvSpPr>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a:t>
            </a:r>
            <a:endParaRPr lang="en-US"/>
          </a:p>
        </p:txBody>
      </p:sp>
      <p:sp>
        <p:nvSpPr>
          <p:cNvPr id="5" name="Text Placeholder 4">
            <a:extLst>
              <a:ext uri="{FF2B5EF4-FFF2-40B4-BE49-F238E27FC236}">
                <a16:creationId xmlns:a16="http://schemas.microsoft.com/office/drawing/2014/main" id="{34EA5C9F-57CD-7F28-2A6F-996CF4860CF9}"/>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641C50D4-512D-7E28-7AC6-DF287CECCF09}"/>
              </a:ext>
            </a:extLst>
          </p:cNvPr>
          <p:cNvSpPr>
            <a:spLocks noGrp="1"/>
          </p:cNvSpPr>
          <p:nvPr>
            <p:ph type="body" sz="half" idx="15"/>
          </p:nvPr>
        </p:nvSpPr>
        <p:spPr/>
        <p:txBody>
          <a:bodyPr lIns="91440" tIns="45720" rIns="91440" bIns="45720" anchor="t"/>
          <a:lstStyle/>
          <a:p>
            <a:r>
              <a:rPr lang="en-US">
                <a:ea typeface="Calibri"/>
                <a:cs typeface="Calibri"/>
              </a:rPr>
              <a:t>1</a:t>
            </a:r>
            <a:endParaRPr lang="en-US"/>
          </a:p>
        </p:txBody>
      </p:sp>
      <p:sp>
        <p:nvSpPr>
          <p:cNvPr id="7" name="Text Placeholder 6">
            <a:extLst>
              <a:ext uri="{FF2B5EF4-FFF2-40B4-BE49-F238E27FC236}">
                <a16:creationId xmlns:a16="http://schemas.microsoft.com/office/drawing/2014/main" id="{C9DAF657-F1B9-2D27-EE22-1E4447179A39}"/>
              </a:ext>
            </a:extLst>
          </p:cNvPr>
          <p:cNvSpPr>
            <a:spLocks noGrp="1"/>
          </p:cNvSpPr>
          <p:nvPr>
            <p:ph type="body" sz="half" idx="16"/>
          </p:nvPr>
        </p:nvSpPr>
        <p:spPr/>
        <p:txBody>
          <a:bodyPr lIns="91440" tIns="45720" rIns="91440" bIns="45720" anchor="t"/>
          <a:lstStyle/>
          <a:p>
            <a:r>
              <a:rPr lang="en-US">
                <a:ea typeface="Calibri"/>
                <a:cs typeface="Calibri"/>
              </a:rPr>
              <a:t>2</a:t>
            </a:r>
            <a:endParaRPr lang="en-US"/>
          </a:p>
        </p:txBody>
      </p:sp>
      <p:sp>
        <p:nvSpPr>
          <p:cNvPr id="8" name="Text Placeholder 7">
            <a:extLst>
              <a:ext uri="{FF2B5EF4-FFF2-40B4-BE49-F238E27FC236}">
                <a16:creationId xmlns:a16="http://schemas.microsoft.com/office/drawing/2014/main" id="{EA7F83FC-E2EA-6115-C69C-E68170F6F84D}"/>
              </a:ext>
            </a:extLst>
          </p:cNvPr>
          <p:cNvSpPr>
            <a:spLocks noGrp="1"/>
          </p:cNvSpPr>
          <p:nvPr>
            <p:ph type="body" sz="half" idx="17"/>
          </p:nvPr>
        </p:nvSpPr>
        <p:spPr/>
        <p:txBody>
          <a:bodyPr lIns="91440" tIns="45720" rIns="91440" bIns="45720" anchor="t"/>
          <a:lstStyle/>
          <a:p>
            <a:r>
              <a:rPr lang="en-US">
                <a:ea typeface="Calibri"/>
                <a:cs typeface="Calibri"/>
              </a:rPr>
              <a:t>5</a:t>
            </a:r>
            <a:endParaRPr lang="en-US"/>
          </a:p>
        </p:txBody>
      </p:sp>
      <p:sp>
        <p:nvSpPr>
          <p:cNvPr id="9" name="Text Placeholder 8">
            <a:extLst>
              <a:ext uri="{FF2B5EF4-FFF2-40B4-BE49-F238E27FC236}">
                <a16:creationId xmlns:a16="http://schemas.microsoft.com/office/drawing/2014/main" id="{DFDF7674-49C2-ACDB-6B01-5100EA851C9B}"/>
              </a:ext>
            </a:extLst>
          </p:cNvPr>
          <p:cNvSpPr>
            <a:spLocks noGrp="1"/>
          </p:cNvSpPr>
          <p:nvPr>
            <p:ph type="body" sz="half" idx="18"/>
          </p:nvPr>
        </p:nvSpPr>
        <p:spPr/>
        <p:txBody>
          <a:bodyPr lIns="91440" tIns="45720" rIns="91440" bIns="45720" anchor="t"/>
          <a:lstStyle/>
          <a:p>
            <a:r>
              <a:rPr lang="en-US">
                <a:ea typeface="Calibri"/>
                <a:cs typeface="Calibri"/>
              </a:rPr>
              <a:t>5</a:t>
            </a:r>
            <a:endParaRPr lang="en-US"/>
          </a:p>
        </p:txBody>
      </p:sp>
      <p:sp>
        <p:nvSpPr>
          <p:cNvPr id="10" name="Text Placeholder 9">
            <a:extLst>
              <a:ext uri="{FF2B5EF4-FFF2-40B4-BE49-F238E27FC236}">
                <a16:creationId xmlns:a16="http://schemas.microsoft.com/office/drawing/2014/main" id="{EFF96B11-72D6-0ECE-206F-9A1020A6DDC2}"/>
              </a:ext>
            </a:extLst>
          </p:cNvPr>
          <p:cNvSpPr>
            <a:spLocks noGrp="1"/>
          </p:cNvSpPr>
          <p:nvPr>
            <p:ph type="body" sz="half" idx="19"/>
          </p:nvPr>
        </p:nvSpPr>
        <p:spPr/>
        <p:txBody>
          <a:bodyPr lIns="91440" tIns="45720" rIns="91440" bIns="45720" anchor="t"/>
          <a:lstStyle/>
          <a:p>
            <a:r>
              <a:rPr lang="en-US">
                <a:ea typeface="Calibri"/>
                <a:cs typeface="Calibri"/>
              </a:rPr>
              <a:t>1,2,3</a:t>
            </a:r>
            <a:endParaRPr lang="en-US"/>
          </a:p>
        </p:txBody>
      </p:sp>
      <p:sp>
        <p:nvSpPr>
          <p:cNvPr id="11" name="Text Placeholder 10">
            <a:extLst>
              <a:ext uri="{FF2B5EF4-FFF2-40B4-BE49-F238E27FC236}">
                <a16:creationId xmlns:a16="http://schemas.microsoft.com/office/drawing/2014/main" id="{901B4ED3-3C07-9BC7-D8A6-EBA490A8499A}"/>
              </a:ext>
            </a:extLst>
          </p:cNvPr>
          <p:cNvSpPr>
            <a:spLocks noGrp="1"/>
          </p:cNvSpPr>
          <p:nvPr>
            <p:ph type="body" sz="half" idx="20"/>
          </p:nvPr>
        </p:nvSpPr>
        <p:spPr>
          <a:xfrm>
            <a:off x="2617897" y="3783386"/>
            <a:ext cx="505659" cy="210475"/>
          </a:xfrm>
        </p:spPr>
        <p:txBody>
          <a:bodyPr lIns="91440" tIns="45720" rIns="91440" bIns="45720" anchor="t"/>
          <a:lstStyle/>
          <a:p>
            <a:r>
              <a:rPr lang="en-US">
                <a:ea typeface="Calibri"/>
                <a:cs typeface="Calibri"/>
              </a:rPr>
              <a:t>2</a:t>
            </a:r>
            <a:endParaRPr lang="en-US"/>
          </a:p>
        </p:txBody>
      </p:sp>
      <p:sp>
        <p:nvSpPr>
          <p:cNvPr id="12" name="Text Placeholder 11">
            <a:extLst>
              <a:ext uri="{FF2B5EF4-FFF2-40B4-BE49-F238E27FC236}">
                <a16:creationId xmlns:a16="http://schemas.microsoft.com/office/drawing/2014/main" id="{5B3CECEE-DC2C-9B3A-87D3-31500C3DFCBE}"/>
              </a:ext>
            </a:extLst>
          </p:cNvPr>
          <p:cNvSpPr>
            <a:spLocks noGrp="1"/>
          </p:cNvSpPr>
          <p:nvPr>
            <p:ph type="body" sz="half" idx="21"/>
          </p:nvPr>
        </p:nvSpPr>
        <p:spPr/>
        <p:txBody>
          <a:bodyPr lIns="91440" tIns="45720" rIns="91440" bIns="45720" anchor="t"/>
          <a:lstStyle/>
          <a:p>
            <a:r>
              <a:rPr lang="en-US">
                <a:ea typeface="Calibri"/>
                <a:cs typeface="Calibri"/>
              </a:rPr>
              <a:t>5</a:t>
            </a:r>
            <a:endParaRPr lang="en-US"/>
          </a:p>
        </p:txBody>
      </p:sp>
      <p:sp>
        <p:nvSpPr>
          <p:cNvPr id="13" name="Text Placeholder 12">
            <a:extLst>
              <a:ext uri="{FF2B5EF4-FFF2-40B4-BE49-F238E27FC236}">
                <a16:creationId xmlns:a16="http://schemas.microsoft.com/office/drawing/2014/main" id="{80F059E9-623C-A864-99B3-9247A1C46D25}"/>
              </a:ext>
            </a:extLst>
          </p:cNvPr>
          <p:cNvSpPr>
            <a:spLocks noGrp="1"/>
          </p:cNvSpPr>
          <p:nvPr>
            <p:ph type="body" sz="half" idx="22"/>
          </p:nvPr>
        </p:nvSpPr>
        <p:spPr/>
        <p:txBody>
          <a:bodyPr lIns="91440" tIns="45720" rIns="91440" bIns="45720" anchor="t"/>
          <a:lstStyle/>
          <a:p>
            <a:r>
              <a:rPr lang="en-US">
                <a:ea typeface="Calibri"/>
                <a:cs typeface="Calibri"/>
              </a:rPr>
              <a:t>1,2,3</a:t>
            </a:r>
            <a:endParaRPr lang="en-US">
              <a:cs typeface="Calibri"/>
            </a:endParaRPr>
          </a:p>
        </p:txBody>
      </p:sp>
      <p:sp>
        <p:nvSpPr>
          <p:cNvPr id="14" name="Text Placeholder 13">
            <a:extLst>
              <a:ext uri="{FF2B5EF4-FFF2-40B4-BE49-F238E27FC236}">
                <a16:creationId xmlns:a16="http://schemas.microsoft.com/office/drawing/2014/main" id="{E07FEDF5-2067-6346-B234-DD223C21E180}"/>
              </a:ext>
            </a:extLst>
          </p:cNvPr>
          <p:cNvSpPr>
            <a:spLocks noGrp="1"/>
          </p:cNvSpPr>
          <p:nvPr>
            <p:ph type="body" sz="half" idx="23"/>
          </p:nvPr>
        </p:nvSpPr>
        <p:spPr/>
        <p:txBody>
          <a:bodyPr lIns="91440" tIns="45720" rIns="91440" bIns="45720" anchor="t"/>
          <a:lstStyle/>
          <a:p>
            <a:r>
              <a:rPr lang="en-US">
                <a:ea typeface="Calibri"/>
                <a:cs typeface="Calibri"/>
              </a:rPr>
              <a:t>2</a:t>
            </a:r>
            <a:endParaRPr lang="en-US"/>
          </a:p>
        </p:txBody>
      </p:sp>
      <p:sp>
        <p:nvSpPr>
          <p:cNvPr id="15" name="Text Placeholder 14">
            <a:extLst>
              <a:ext uri="{FF2B5EF4-FFF2-40B4-BE49-F238E27FC236}">
                <a16:creationId xmlns:a16="http://schemas.microsoft.com/office/drawing/2014/main" id="{E5F10D8B-310C-8542-509D-627E24902ED3}"/>
              </a:ext>
            </a:extLst>
          </p:cNvPr>
          <p:cNvSpPr>
            <a:spLocks noGrp="1"/>
          </p:cNvSpPr>
          <p:nvPr>
            <p:ph type="body" sz="half" idx="24"/>
          </p:nvPr>
        </p:nvSpPr>
        <p:spPr/>
        <p:txBody>
          <a:bodyPr lIns="91440" tIns="45720" rIns="91440" bIns="45720" anchor="t"/>
          <a:lstStyle/>
          <a:p>
            <a:r>
              <a:rPr lang="en-US">
                <a:ea typeface="Calibri"/>
                <a:cs typeface="Calibri"/>
              </a:rPr>
              <a:t>1</a:t>
            </a:r>
            <a:endParaRPr lang="en-US"/>
          </a:p>
        </p:txBody>
      </p:sp>
      <p:sp>
        <p:nvSpPr>
          <p:cNvPr id="16" name="Text Placeholder 15">
            <a:extLst>
              <a:ext uri="{FF2B5EF4-FFF2-40B4-BE49-F238E27FC236}">
                <a16:creationId xmlns:a16="http://schemas.microsoft.com/office/drawing/2014/main" id="{CEEEAD21-1B8D-3C8A-4FCE-F98C4997C190}"/>
              </a:ext>
            </a:extLst>
          </p:cNvPr>
          <p:cNvSpPr>
            <a:spLocks noGrp="1"/>
          </p:cNvSpPr>
          <p:nvPr>
            <p:ph type="body" sz="half" idx="25"/>
          </p:nvPr>
        </p:nvSpPr>
        <p:spPr/>
        <p:txBody>
          <a:bodyPr lIns="91440" tIns="45720" rIns="91440" bIns="45720" anchor="t"/>
          <a:lstStyle/>
          <a:p>
            <a:r>
              <a:rPr lang="en-US">
                <a:ea typeface="Calibri"/>
                <a:cs typeface="Calibri"/>
              </a:rPr>
              <a:t>1,3,4</a:t>
            </a:r>
            <a:endParaRPr lang="en-US"/>
          </a:p>
        </p:txBody>
      </p:sp>
      <p:sp>
        <p:nvSpPr>
          <p:cNvPr id="17" name="Text Placeholder 16">
            <a:extLst>
              <a:ext uri="{FF2B5EF4-FFF2-40B4-BE49-F238E27FC236}">
                <a16:creationId xmlns:a16="http://schemas.microsoft.com/office/drawing/2014/main" id="{44D181AD-ABCD-8E9B-0683-6F6A90362EB3}"/>
              </a:ext>
            </a:extLst>
          </p:cNvPr>
          <p:cNvSpPr>
            <a:spLocks noGrp="1"/>
          </p:cNvSpPr>
          <p:nvPr>
            <p:ph type="body" sz="half" idx="26"/>
          </p:nvPr>
        </p:nvSpPr>
        <p:spPr/>
        <p:txBody>
          <a:bodyPr lIns="91440" tIns="45720" rIns="91440" bIns="45720" anchor="t"/>
          <a:lstStyle/>
          <a:p>
            <a:r>
              <a:rPr lang="en-US">
                <a:ea typeface="Calibri"/>
                <a:cs typeface="Calibri"/>
              </a:rPr>
              <a:t>5</a:t>
            </a:r>
            <a:endParaRPr lang="en-US"/>
          </a:p>
        </p:txBody>
      </p:sp>
      <p:sp>
        <p:nvSpPr>
          <p:cNvPr id="18" name="Text Placeholder 17">
            <a:extLst>
              <a:ext uri="{FF2B5EF4-FFF2-40B4-BE49-F238E27FC236}">
                <a16:creationId xmlns:a16="http://schemas.microsoft.com/office/drawing/2014/main" id="{E5C2AB73-7978-6BDD-1305-DBA4B2C7572C}"/>
              </a:ext>
            </a:extLst>
          </p:cNvPr>
          <p:cNvSpPr>
            <a:spLocks noGrp="1"/>
          </p:cNvSpPr>
          <p:nvPr>
            <p:ph type="body" sz="half" idx="27"/>
          </p:nvPr>
        </p:nvSpPr>
        <p:spPr/>
        <p:txBody>
          <a:bodyPr lIns="91440" tIns="45720" rIns="91440" bIns="45720" anchor="t"/>
          <a:lstStyle/>
          <a:p>
            <a:r>
              <a:rPr lang="en-US">
                <a:ea typeface="Calibri"/>
                <a:cs typeface="Calibri"/>
              </a:rPr>
              <a:t>4</a:t>
            </a:r>
            <a:endParaRPr lang="en-US"/>
          </a:p>
        </p:txBody>
      </p:sp>
      <p:sp>
        <p:nvSpPr>
          <p:cNvPr id="19" name="Text Placeholder 18">
            <a:extLst>
              <a:ext uri="{FF2B5EF4-FFF2-40B4-BE49-F238E27FC236}">
                <a16:creationId xmlns:a16="http://schemas.microsoft.com/office/drawing/2014/main" id="{9E9C1385-BC74-AAD2-9A6C-B685B8331343}"/>
              </a:ext>
            </a:extLst>
          </p:cNvPr>
          <p:cNvSpPr>
            <a:spLocks noGrp="1"/>
          </p:cNvSpPr>
          <p:nvPr>
            <p:ph type="body" sz="half" idx="28"/>
          </p:nvPr>
        </p:nvSpPr>
        <p:spPr/>
        <p:txBody>
          <a:bodyPr lIns="91440" tIns="45720" rIns="91440" bIns="45720" anchor="t"/>
          <a:lstStyle/>
          <a:p>
            <a:r>
              <a:rPr lang="en-US">
                <a:ea typeface="Calibri"/>
                <a:cs typeface="Calibri"/>
              </a:rPr>
              <a:t>4</a:t>
            </a:r>
            <a:endParaRPr lang="en-US"/>
          </a:p>
        </p:txBody>
      </p:sp>
      <p:sp>
        <p:nvSpPr>
          <p:cNvPr id="20" name="Text Placeholder 19">
            <a:extLst>
              <a:ext uri="{FF2B5EF4-FFF2-40B4-BE49-F238E27FC236}">
                <a16:creationId xmlns:a16="http://schemas.microsoft.com/office/drawing/2014/main" id="{D5E6A84B-8E42-A430-4761-683255A3A3D9}"/>
              </a:ext>
            </a:extLst>
          </p:cNvPr>
          <p:cNvSpPr>
            <a:spLocks noGrp="1"/>
          </p:cNvSpPr>
          <p:nvPr>
            <p:ph type="body" sz="half" idx="29"/>
          </p:nvPr>
        </p:nvSpPr>
        <p:spPr/>
        <p:txBody>
          <a:bodyPr lIns="91440" tIns="45720" rIns="91440" bIns="45720" anchor="t"/>
          <a:lstStyle/>
          <a:p>
            <a:r>
              <a:rPr lang="en-US">
                <a:ea typeface="Calibri"/>
                <a:cs typeface="Calibri"/>
              </a:rPr>
              <a:t>1</a:t>
            </a:r>
            <a:endParaRPr lang="en-US"/>
          </a:p>
        </p:txBody>
      </p:sp>
      <p:sp>
        <p:nvSpPr>
          <p:cNvPr id="21" name="Text Placeholder 20">
            <a:extLst>
              <a:ext uri="{FF2B5EF4-FFF2-40B4-BE49-F238E27FC236}">
                <a16:creationId xmlns:a16="http://schemas.microsoft.com/office/drawing/2014/main" id="{D824D3B6-D2C3-12EA-ECA1-4F4770614FAC}"/>
              </a:ext>
            </a:extLst>
          </p:cNvPr>
          <p:cNvSpPr>
            <a:spLocks noGrp="1"/>
          </p:cNvSpPr>
          <p:nvPr>
            <p:ph type="body" sz="half" idx="30"/>
          </p:nvPr>
        </p:nvSpPr>
        <p:spPr/>
        <p:txBody>
          <a:bodyPr lIns="91440" tIns="45720" rIns="91440" bIns="45720" anchor="t"/>
          <a:lstStyle/>
          <a:p>
            <a:r>
              <a:rPr lang="en-US">
                <a:ea typeface="Calibri"/>
                <a:cs typeface="Calibri"/>
              </a:rPr>
              <a:t>1,2,3,4</a:t>
            </a:r>
            <a:endParaRPr lang="en-US"/>
          </a:p>
        </p:txBody>
      </p:sp>
      <p:sp>
        <p:nvSpPr>
          <p:cNvPr id="22" name="Text Placeholder 21">
            <a:extLst>
              <a:ext uri="{FF2B5EF4-FFF2-40B4-BE49-F238E27FC236}">
                <a16:creationId xmlns:a16="http://schemas.microsoft.com/office/drawing/2014/main" id="{2F49A6EB-8DFB-46BD-A649-0319DBEEB45D}"/>
              </a:ext>
            </a:extLst>
          </p:cNvPr>
          <p:cNvSpPr>
            <a:spLocks noGrp="1"/>
          </p:cNvSpPr>
          <p:nvPr>
            <p:ph type="body" sz="half" idx="31"/>
          </p:nvPr>
        </p:nvSpPr>
        <p:spPr/>
        <p:txBody>
          <a:bodyPr lIns="91440" tIns="45720" rIns="91440" bIns="45720" anchor="t"/>
          <a:lstStyle/>
          <a:p>
            <a:r>
              <a:rPr lang="en-US">
                <a:ea typeface="Calibri"/>
                <a:cs typeface="Calibri"/>
              </a:rPr>
              <a:t>3</a:t>
            </a:r>
            <a:endParaRPr lang="en-US"/>
          </a:p>
        </p:txBody>
      </p:sp>
      <p:sp>
        <p:nvSpPr>
          <p:cNvPr id="23" name="Text Placeholder 22">
            <a:extLst>
              <a:ext uri="{FF2B5EF4-FFF2-40B4-BE49-F238E27FC236}">
                <a16:creationId xmlns:a16="http://schemas.microsoft.com/office/drawing/2014/main" id="{AAF5F1B4-94BE-1D02-2258-BBA255A4C209}"/>
              </a:ext>
            </a:extLst>
          </p:cNvPr>
          <p:cNvSpPr>
            <a:spLocks noGrp="1"/>
          </p:cNvSpPr>
          <p:nvPr>
            <p:ph type="body" sz="half" idx="32"/>
          </p:nvPr>
        </p:nvSpPr>
        <p:spPr/>
        <p:txBody>
          <a:bodyPr lIns="91440" tIns="45720" rIns="91440" bIns="45720" anchor="t"/>
          <a:lstStyle/>
          <a:p>
            <a:r>
              <a:rPr lang="en-US">
                <a:ea typeface="Calibri"/>
                <a:cs typeface="Calibri"/>
              </a:rPr>
              <a:t>2,4</a:t>
            </a:r>
            <a:endParaRPr lang="en-US"/>
          </a:p>
        </p:txBody>
      </p:sp>
      <p:sp>
        <p:nvSpPr>
          <p:cNvPr id="24" name="Text Placeholder 23">
            <a:extLst>
              <a:ext uri="{FF2B5EF4-FFF2-40B4-BE49-F238E27FC236}">
                <a16:creationId xmlns:a16="http://schemas.microsoft.com/office/drawing/2014/main" id="{EF83B300-E8E6-7867-E3B9-516F06757A93}"/>
              </a:ext>
            </a:extLst>
          </p:cNvPr>
          <p:cNvSpPr>
            <a:spLocks noGrp="1"/>
          </p:cNvSpPr>
          <p:nvPr>
            <p:ph type="body" sz="half" idx="33"/>
          </p:nvPr>
        </p:nvSpPr>
        <p:spPr/>
        <p:txBody>
          <a:bodyPr lIns="91440" tIns="45720" rIns="91440" bIns="45720" anchor="t"/>
          <a:lstStyle/>
          <a:p>
            <a:r>
              <a:rPr lang="en-US" sz="1000">
                <a:ea typeface="Calibri"/>
                <a:cs typeface="Calibri"/>
              </a:rPr>
              <a:t>2.4- </a:t>
            </a:r>
            <a:r>
              <a:rPr lang="en-US" sz="1000" err="1">
                <a:ea typeface="Calibri"/>
                <a:cs typeface="Calibri"/>
              </a:rPr>
              <a:t>Personalised</a:t>
            </a:r>
            <a:r>
              <a:rPr lang="en-US" sz="1000">
                <a:ea typeface="Calibri"/>
                <a:cs typeface="Calibri"/>
              </a:rPr>
              <a:t> support- Specific Actions 2 &amp; 4</a:t>
            </a:r>
          </a:p>
        </p:txBody>
      </p:sp>
      <p:sp>
        <p:nvSpPr>
          <p:cNvPr id="25" name="Text Placeholder 24">
            <a:extLst>
              <a:ext uri="{FF2B5EF4-FFF2-40B4-BE49-F238E27FC236}">
                <a16:creationId xmlns:a16="http://schemas.microsoft.com/office/drawing/2014/main" id="{3B298A8F-F3A3-B5F9-81A1-E68E3649DD03}"/>
              </a:ext>
            </a:extLst>
          </p:cNvPr>
          <p:cNvSpPr>
            <a:spLocks noGrp="1"/>
          </p:cNvSpPr>
          <p:nvPr>
            <p:ph type="body" sz="half" idx="34"/>
          </p:nvPr>
        </p:nvSpPr>
        <p:spPr/>
        <p:txBody>
          <a:bodyPr/>
          <a:lstStyle/>
          <a:p>
            <a:r>
              <a:rPr lang="en-US" sz="800">
                <a:ea typeface="Calibri"/>
                <a:cs typeface="Calibri"/>
              </a:rPr>
              <a:t>3.3- Increasing creativity and employability - Specific Action 5</a:t>
            </a:r>
          </a:p>
          <a:p>
            <a:endParaRPr lang="en-US"/>
          </a:p>
        </p:txBody>
      </p:sp>
      <p:sp>
        <p:nvSpPr>
          <p:cNvPr id="26" name="Text Placeholder 25">
            <a:extLst>
              <a:ext uri="{FF2B5EF4-FFF2-40B4-BE49-F238E27FC236}">
                <a16:creationId xmlns:a16="http://schemas.microsoft.com/office/drawing/2014/main" id="{BB668758-3E8E-2B59-EF62-92E65C05105A}"/>
              </a:ext>
            </a:extLst>
          </p:cNvPr>
          <p:cNvSpPr>
            <a:spLocks noGrp="1"/>
          </p:cNvSpPr>
          <p:nvPr>
            <p:ph type="body" sz="half" idx="35"/>
          </p:nvPr>
        </p:nvSpPr>
        <p:spPr/>
        <p:txBody>
          <a:bodyPr/>
          <a:lstStyle/>
          <a:p>
            <a:endParaRPr lang="en-US"/>
          </a:p>
        </p:txBody>
      </p:sp>
      <p:pic>
        <p:nvPicPr>
          <p:cNvPr id="27" name="Picture Placeholder 40"/>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368275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6FB1-6918-78DD-C091-C84520C38D07}"/>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 </a:t>
            </a:r>
            <a:endParaRPr lang="en-US"/>
          </a:p>
        </p:txBody>
      </p:sp>
      <p:sp>
        <p:nvSpPr>
          <p:cNvPr id="4" name="Text Placeholder 3">
            <a:extLst>
              <a:ext uri="{FF2B5EF4-FFF2-40B4-BE49-F238E27FC236}">
                <a16:creationId xmlns:a16="http://schemas.microsoft.com/office/drawing/2014/main" id="{DC74CB03-B27F-9FF1-7917-92BF72AB320F}"/>
              </a:ext>
            </a:extLst>
          </p:cNvPr>
          <p:cNvSpPr>
            <a:spLocks noGrp="1"/>
          </p:cNvSpPr>
          <p:nvPr>
            <p:ph type="body" sz="half" idx="12"/>
          </p:nvPr>
        </p:nvSpPr>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a:t>
            </a:r>
            <a:endParaRPr lang="en-US"/>
          </a:p>
        </p:txBody>
      </p:sp>
      <p:sp>
        <p:nvSpPr>
          <p:cNvPr id="5" name="Text Placeholder 4">
            <a:extLst>
              <a:ext uri="{FF2B5EF4-FFF2-40B4-BE49-F238E27FC236}">
                <a16:creationId xmlns:a16="http://schemas.microsoft.com/office/drawing/2014/main" id="{8E3FE855-17BD-BAF3-DA24-0F56A9EEB17C}"/>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18"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p:txBody>
          <a:bodyPr lIns="91440" tIns="45720" rIns="91440" bIns="45720" anchor="t"/>
          <a:lstStyle/>
          <a:p>
            <a:r>
              <a:rPr lang="en-US">
                <a:ea typeface="Calibri"/>
                <a:cs typeface="Calibri"/>
              </a:rPr>
              <a:t>Y</a:t>
            </a:r>
            <a:endParaRPr lang="en-US"/>
          </a:p>
        </p:txBody>
      </p:sp>
      <p:sp>
        <p:nvSpPr>
          <p:cNvPr id="22" name="Text Placeholder 21">
            <a:extLst>
              <a:ext uri="{FF2B5EF4-FFF2-40B4-BE49-F238E27FC236}">
                <a16:creationId xmlns:a16="http://schemas.microsoft.com/office/drawing/2014/main" id="{7E321C29-7C2C-A1C5-C098-DD36F05981EF}"/>
              </a:ext>
            </a:extLst>
          </p:cNvPr>
          <p:cNvSpPr>
            <a:spLocks noGrp="1"/>
          </p:cNvSpPr>
          <p:nvPr>
            <p:ph type="body" sz="half" idx="31"/>
          </p:nvPr>
        </p:nvSpPr>
        <p:spPr/>
        <p:txBody>
          <a:bodyPr lIns="91440" tIns="45720" rIns="91440" bIns="45720" anchor="t"/>
          <a:lstStyle/>
          <a:p>
            <a:r>
              <a:rPr lang="en-US">
                <a:ea typeface="Calibri"/>
                <a:cs typeface="Calibri"/>
              </a:rPr>
              <a:t>Y</a:t>
            </a:r>
            <a:endParaRPr lang="en-US"/>
          </a:p>
        </p:txBody>
      </p:sp>
      <p:sp>
        <p:nvSpPr>
          <p:cNvPr id="24" name="Text Placeholder 23">
            <a:extLst>
              <a:ext uri="{FF2B5EF4-FFF2-40B4-BE49-F238E27FC236}">
                <a16:creationId xmlns:a16="http://schemas.microsoft.com/office/drawing/2014/main" id="{A84B57B2-7DA9-3071-D42D-EF53FDB52449}"/>
              </a:ext>
            </a:extLst>
          </p:cNvPr>
          <p:cNvSpPr>
            <a:spLocks noGrp="1"/>
          </p:cNvSpPr>
          <p:nvPr>
            <p:ph type="body" sz="half" idx="33"/>
          </p:nvPr>
        </p:nvSpPr>
        <p:spPr/>
        <p:txBody>
          <a:bodyPr lIns="91440" tIns="45720" rIns="91440" bIns="45720" anchor="t"/>
          <a:lstStyle/>
          <a:p>
            <a:r>
              <a:rPr lang="en-US">
                <a:ea typeface="Calibri"/>
                <a:cs typeface="Calibri"/>
              </a:rPr>
              <a:t>Y</a:t>
            </a:r>
            <a:endParaRPr lang="en-US"/>
          </a:p>
        </p:txBody>
      </p:sp>
      <p:sp>
        <p:nvSpPr>
          <p:cNvPr id="25" name="Text Placeholder 24">
            <a:extLst>
              <a:ext uri="{FF2B5EF4-FFF2-40B4-BE49-F238E27FC236}">
                <a16:creationId xmlns:a16="http://schemas.microsoft.com/office/drawing/2014/main" id="{43798DF3-C839-83E6-23C9-57926DE163B8}"/>
              </a:ext>
            </a:extLst>
          </p:cNvPr>
          <p:cNvSpPr>
            <a:spLocks noGrp="1"/>
          </p:cNvSpPr>
          <p:nvPr>
            <p:ph type="body" sz="half" idx="34"/>
          </p:nvPr>
        </p:nvSpPr>
        <p:spPr/>
        <p:txBody>
          <a:bodyPr lIns="91440" tIns="45720" rIns="91440" bIns="45720" anchor="t"/>
          <a:lstStyle/>
          <a:p>
            <a:r>
              <a:rPr lang="en-US">
                <a:ea typeface="Calibri"/>
                <a:cs typeface="Calibri"/>
              </a:rPr>
              <a:t>Y</a:t>
            </a:r>
            <a:endParaRPr lang="en-US"/>
          </a:p>
        </p:txBody>
      </p:sp>
      <p:sp>
        <p:nvSpPr>
          <p:cNvPr id="26" name="Text Placeholder 25">
            <a:extLst>
              <a:ext uri="{FF2B5EF4-FFF2-40B4-BE49-F238E27FC236}">
                <a16:creationId xmlns:a16="http://schemas.microsoft.com/office/drawing/2014/main" id="{41878002-79F9-489F-9A1E-5A95A9D8D9F3}"/>
              </a:ext>
            </a:extLst>
          </p:cNvPr>
          <p:cNvSpPr>
            <a:spLocks noGrp="1"/>
          </p:cNvSpPr>
          <p:nvPr>
            <p:ph type="body" sz="half" idx="35"/>
          </p:nvPr>
        </p:nvSpPr>
        <p:spPr/>
        <p:txBody>
          <a:bodyPr lIns="91440" tIns="45720" rIns="91440" bIns="45720" anchor="t"/>
          <a:lstStyle/>
          <a:p>
            <a:r>
              <a:rPr lang="en-US">
                <a:ea typeface="Calibri"/>
                <a:cs typeface="Calibri"/>
              </a:rPr>
              <a:t>Y</a:t>
            </a:r>
            <a:endParaRPr lang="en-US"/>
          </a:p>
        </p:txBody>
      </p:sp>
      <p:sp>
        <p:nvSpPr>
          <p:cNvPr id="27" name="Text Placeholder 26">
            <a:extLst>
              <a:ext uri="{FF2B5EF4-FFF2-40B4-BE49-F238E27FC236}">
                <a16:creationId xmlns:a16="http://schemas.microsoft.com/office/drawing/2014/main" id="{DB797D4B-BEAE-0006-A3A0-F234C66EA9EA}"/>
              </a:ext>
            </a:extLst>
          </p:cNvPr>
          <p:cNvSpPr>
            <a:spLocks noGrp="1"/>
          </p:cNvSpPr>
          <p:nvPr>
            <p:ph type="body" sz="half" idx="36"/>
          </p:nvPr>
        </p:nvSpPr>
        <p:spPr/>
        <p:txBody>
          <a:bodyPr lIns="91440" tIns="45720" rIns="91440" bIns="45720" anchor="t"/>
          <a:lstStyle/>
          <a:p>
            <a:r>
              <a:rPr lang="en-US">
                <a:ea typeface="Calibri"/>
                <a:cs typeface="Calibri"/>
              </a:rPr>
              <a:t>Y</a:t>
            </a:r>
            <a:endParaRPr lang="en-US"/>
          </a:p>
        </p:txBody>
      </p:sp>
      <p:sp>
        <p:nvSpPr>
          <p:cNvPr id="28" name="Text Placeholder 27">
            <a:extLst>
              <a:ext uri="{FF2B5EF4-FFF2-40B4-BE49-F238E27FC236}">
                <a16:creationId xmlns:a16="http://schemas.microsoft.com/office/drawing/2014/main" id="{4D6EAF44-3B9C-67E6-E344-D05D092722F5}"/>
              </a:ext>
            </a:extLst>
          </p:cNvPr>
          <p:cNvSpPr>
            <a:spLocks noGrp="1"/>
          </p:cNvSpPr>
          <p:nvPr>
            <p:ph type="body" sz="half" idx="37"/>
          </p:nvPr>
        </p:nvSpPr>
        <p:spPr/>
        <p:txBody>
          <a:bodyPr lIns="91440" tIns="45720" rIns="91440" bIns="45720" anchor="t"/>
          <a:lstStyle/>
          <a:p>
            <a:r>
              <a:rPr lang="en-US">
                <a:ea typeface="Calibri"/>
                <a:cs typeface="Calibri"/>
              </a:rPr>
              <a:t>Y</a:t>
            </a:r>
            <a:endParaRPr lang="en-US"/>
          </a:p>
        </p:txBody>
      </p:sp>
      <p:sp>
        <p:nvSpPr>
          <p:cNvPr id="29" name="Text Placeholder 28">
            <a:extLst>
              <a:ext uri="{FF2B5EF4-FFF2-40B4-BE49-F238E27FC236}">
                <a16:creationId xmlns:a16="http://schemas.microsoft.com/office/drawing/2014/main" id="{AAF6E635-593C-7AEA-BDC4-80FF6B59DA18}"/>
              </a:ext>
            </a:extLst>
          </p:cNvPr>
          <p:cNvSpPr>
            <a:spLocks noGrp="1"/>
          </p:cNvSpPr>
          <p:nvPr>
            <p:ph type="body" sz="half" idx="38"/>
          </p:nvPr>
        </p:nvSpPr>
        <p:spPr/>
        <p:txBody>
          <a:bodyPr lIns="91440" tIns="45720" rIns="91440" bIns="45720" anchor="t"/>
          <a:lstStyle/>
          <a:p>
            <a:r>
              <a:rPr lang="en-US">
                <a:ea typeface="Calibri"/>
                <a:cs typeface="Calibri"/>
              </a:rPr>
              <a:t>Y</a:t>
            </a:r>
            <a:endParaRPr lang="en-US"/>
          </a:p>
        </p:txBody>
      </p:sp>
      <p:sp>
        <p:nvSpPr>
          <p:cNvPr id="30" name="Text Placeholder 29">
            <a:extLst>
              <a:ext uri="{FF2B5EF4-FFF2-40B4-BE49-F238E27FC236}">
                <a16:creationId xmlns:a16="http://schemas.microsoft.com/office/drawing/2014/main" id="{1C66F229-496D-0261-8714-F8F8A4561447}"/>
              </a:ext>
            </a:extLst>
          </p:cNvPr>
          <p:cNvSpPr>
            <a:spLocks noGrp="1"/>
          </p:cNvSpPr>
          <p:nvPr>
            <p:ph type="body" sz="half" idx="39"/>
          </p:nvPr>
        </p:nvSpPr>
        <p:spPr/>
        <p:txBody>
          <a:bodyPr lIns="91440" tIns="45720" rIns="91440" bIns="45720" anchor="t"/>
          <a:lstStyle/>
          <a:p>
            <a:r>
              <a:rPr lang="en-US">
                <a:ea typeface="Calibri"/>
                <a:cs typeface="Calibri"/>
              </a:rPr>
              <a:t>Y</a:t>
            </a:r>
            <a:endParaRPr lang="en-US"/>
          </a:p>
        </p:txBody>
      </p:sp>
      <p:sp>
        <p:nvSpPr>
          <p:cNvPr id="31" name="Text Placeholder 30">
            <a:extLst>
              <a:ext uri="{FF2B5EF4-FFF2-40B4-BE49-F238E27FC236}">
                <a16:creationId xmlns:a16="http://schemas.microsoft.com/office/drawing/2014/main" id="{04164F90-47C7-C6CC-F4F2-99EDA4B7D526}"/>
              </a:ext>
            </a:extLst>
          </p:cNvPr>
          <p:cNvSpPr>
            <a:spLocks noGrp="1"/>
          </p:cNvSpPr>
          <p:nvPr>
            <p:ph type="body" sz="half" idx="40"/>
          </p:nvPr>
        </p:nvSpPr>
        <p:spPr/>
        <p:txBody>
          <a:bodyPr lIns="91440" tIns="45720" rIns="91440" bIns="45720" anchor="t"/>
          <a:lstStyle/>
          <a:p>
            <a:r>
              <a:rPr lang="en-US">
                <a:ea typeface="Calibri"/>
                <a:cs typeface="Calibri"/>
              </a:rPr>
              <a:t>Y</a:t>
            </a:r>
            <a:endParaRPr lang="en-US"/>
          </a:p>
        </p:txBody>
      </p:sp>
      <p:sp>
        <p:nvSpPr>
          <p:cNvPr id="32" name="Text Placeholder 31">
            <a:extLst>
              <a:ext uri="{FF2B5EF4-FFF2-40B4-BE49-F238E27FC236}">
                <a16:creationId xmlns:a16="http://schemas.microsoft.com/office/drawing/2014/main" id="{357F3758-0612-6EC2-5D8E-F40197D5697E}"/>
              </a:ext>
            </a:extLst>
          </p:cNvPr>
          <p:cNvSpPr>
            <a:spLocks noGrp="1"/>
          </p:cNvSpPr>
          <p:nvPr>
            <p:ph type="body" sz="half" idx="41"/>
          </p:nvPr>
        </p:nvSpPr>
        <p:spPr/>
        <p:txBody>
          <a:bodyPr lIns="91440" tIns="45720" rIns="91440" bIns="45720" anchor="t"/>
          <a:lstStyle/>
          <a:p>
            <a:r>
              <a:rPr lang="en-US">
                <a:ea typeface="Calibri"/>
                <a:cs typeface="Calibri"/>
              </a:rPr>
              <a:t>Y</a:t>
            </a:r>
            <a:endParaRPr lang="en-US"/>
          </a:p>
        </p:txBody>
      </p:sp>
      <p:sp>
        <p:nvSpPr>
          <p:cNvPr id="34" name="Text Placeholder 33">
            <a:extLst>
              <a:ext uri="{FF2B5EF4-FFF2-40B4-BE49-F238E27FC236}">
                <a16:creationId xmlns:a16="http://schemas.microsoft.com/office/drawing/2014/main" id="{7B5BA1A8-B77B-C478-2738-32E417CF6080}"/>
              </a:ext>
            </a:extLst>
          </p:cNvPr>
          <p:cNvSpPr>
            <a:spLocks noGrp="1"/>
          </p:cNvSpPr>
          <p:nvPr>
            <p:ph type="body" sz="half" idx="43"/>
          </p:nvPr>
        </p:nvSpPr>
        <p:spPr/>
        <p:txBody>
          <a:bodyPr lIns="91440" tIns="45720" rIns="91440" bIns="45720" anchor="t"/>
          <a:lstStyle/>
          <a:p>
            <a:r>
              <a:rPr lang="en-US">
                <a:ea typeface="Calibri"/>
                <a:cs typeface="Calibri"/>
              </a:rPr>
              <a:t>Y</a:t>
            </a:r>
            <a:endParaRPr lang="en-US"/>
          </a:p>
        </p:txBody>
      </p:sp>
      <p:sp>
        <p:nvSpPr>
          <p:cNvPr id="35" name="Text Placeholder 34">
            <a:extLst>
              <a:ext uri="{FF2B5EF4-FFF2-40B4-BE49-F238E27FC236}">
                <a16:creationId xmlns:a16="http://schemas.microsoft.com/office/drawing/2014/main" id="{07B0D2E0-A348-A25C-3988-AFFED4857B93}"/>
              </a:ext>
            </a:extLst>
          </p:cNvPr>
          <p:cNvSpPr>
            <a:spLocks noGrp="1"/>
          </p:cNvSpPr>
          <p:nvPr>
            <p:ph type="body" sz="half" idx="44"/>
          </p:nvPr>
        </p:nvSpPr>
        <p:spPr/>
        <p:txBody>
          <a:bodyPr lIns="91440" tIns="45720" rIns="91440" bIns="45720" anchor="t"/>
          <a:lstStyle/>
          <a:p>
            <a:r>
              <a:rPr lang="en-US">
                <a:ea typeface="Calibri"/>
                <a:cs typeface="Calibri"/>
              </a:rPr>
              <a:t>Y</a:t>
            </a:r>
            <a:endParaRPr lang="en-US"/>
          </a:p>
        </p:txBody>
      </p:sp>
      <p:sp>
        <p:nvSpPr>
          <p:cNvPr id="20"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4135230" y="5617168"/>
            <a:ext cx="163609" cy="234455"/>
          </a:xfrm>
        </p:spPr>
        <p:txBody>
          <a:bodyPr lIns="91440" tIns="45720" rIns="91440" bIns="45720" anchor="t"/>
          <a:lstStyle/>
          <a:p>
            <a:r>
              <a:rPr lang="en-US">
                <a:ea typeface="Calibri"/>
                <a:cs typeface="Calibri"/>
              </a:rPr>
              <a:t>Y</a:t>
            </a:r>
            <a:endParaRPr lang="en-US"/>
          </a:p>
        </p:txBody>
      </p:sp>
      <p:sp>
        <p:nvSpPr>
          <p:cNvPr id="21"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1642569" y="5616185"/>
            <a:ext cx="207620" cy="237187"/>
          </a:xfrm>
        </p:spPr>
        <p:txBody>
          <a:bodyPr lIns="91440" tIns="45720" rIns="91440" bIns="45720" anchor="t"/>
          <a:lstStyle/>
          <a:p>
            <a:r>
              <a:rPr lang="en-US">
                <a:ea typeface="Calibri"/>
                <a:cs typeface="Calibri"/>
              </a:rPr>
              <a:t>Y</a:t>
            </a:r>
            <a:endParaRPr lang="en-US"/>
          </a:p>
        </p:txBody>
      </p:sp>
      <p:sp>
        <p:nvSpPr>
          <p:cNvPr id="23"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4459598" y="5616705"/>
            <a:ext cx="207620" cy="237187"/>
          </a:xfrm>
        </p:spPr>
        <p:txBody>
          <a:bodyPr lIns="91440" tIns="45720" rIns="91440" bIns="45720" anchor="t"/>
          <a:lstStyle/>
          <a:p>
            <a:r>
              <a:rPr lang="en-US">
                <a:ea typeface="Calibri"/>
                <a:cs typeface="Calibri"/>
              </a:rPr>
              <a:t>Y</a:t>
            </a:r>
            <a:endParaRPr lang="en-US"/>
          </a:p>
        </p:txBody>
      </p:sp>
      <p:sp>
        <p:nvSpPr>
          <p:cNvPr id="33"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a:xfrm>
            <a:off x="2028803" y="5607616"/>
            <a:ext cx="207620" cy="237187"/>
          </a:xfrm>
        </p:spPr>
        <p:txBody>
          <a:bodyPr lIns="91440" tIns="45720" rIns="91440" bIns="45720" anchor="t"/>
          <a:lstStyle/>
          <a:p>
            <a:r>
              <a:rPr lang="en-US">
                <a:ea typeface="Calibri"/>
                <a:cs typeface="Calibri"/>
              </a:rPr>
              <a:t>Y</a:t>
            </a:r>
            <a:endParaRPr lang="en-US"/>
          </a:p>
        </p:txBody>
      </p:sp>
      <p:pic>
        <p:nvPicPr>
          <p:cNvPr id="36" name="Picture Placeholder 40"/>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9998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89A4-6BC3-FAF6-E75A-32390C25447D}"/>
              </a:ext>
            </a:extLst>
          </p:cNvPr>
          <p:cNvSpPr>
            <a:spLocks noGrp="1"/>
          </p:cNvSpPr>
          <p:nvPr>
            <p:ph type="ctrTitle"/>
          </p:nvPr>
        </p:nvSpPr>
        <p:spPr/>
        <p:txBody>
          <a:bodyPr lIns="91440" tIns="45720" rIns="91440" bIns="45720" anchor="b"/>
          <a:lstStyle/>
          <a:p>
            <a:r>
              <a:rPr lang="en-US">
                <a:cs typeface="Calibri Light"/>
              </a:rPr>
              <a:t>St Mary's RC Primary School, Bathgate</a:t>
            </a:r>
            <a:endParaRPr lang="en-US"/>
          </a:p>
        </p:txBody>
      </p:sp>
      <p:sp>
        <p:nvSpPr>
          <p:cNvPr id="4" name="Text Placeholder 3">
            <a:extLst>
              <a:ext uri="{FF2B5EF4-FFF2-40B4-BE49-F238E27FC236}">
                <a16:creationId xmlns:a16="http://schemas.microsoft.com/office/drawing/2014/main" id="{D1127CB9-AC84-96DB-B808-55C88633C434}"/>
              </a:ext>
            </a:extLst>
          </p:cNvPr>
          <p:cNvSpPr>
            <a:spLocks noGrp="1"/>
          </p:cNvSpPr>
          <p:nvPr>
            <p:ph type="body" sz="half" idx="12"/>
          </p:nvPr>
        </p:nvSpPr>
        <p:spPr>
          <a:xfrm>
            <a:off x="234842" y="2936681"/>
            <a:ext cx="3465621" cy="2506857"/>
          </a:xfrm>
        </p:spPr>
        <p:txBody>
          <a:bodyPr lIns="91440" tIns="45720" rIns="91440" bIns="45720" anchor="t"/>
          <a:lstStyle/>
          <a:p>
            <a:r>
              <a:rPr lang="en-US" i="0">
                <a:cs typeface="Calibri"/>
              </a:rPr>
              <a:t>-</a:t>
            </a:r>
            <a:r>
              <a:rPr lang="en-US" i="0">
                <a:ea typeface="+mn-lt"/>
                <a:cs typeface="+mn-lt"/>
              </a:rPr>
              <a:t>Assessment integral to our planning of learning and teaching.</a:t>
            </a:r>
            <a:endParaRPr lang="en-US">
              <a:ea typeface="+mn-lt"/>
              <a:cs typeface="+mn-lt"/>
            </a:endParaRPr>
          </a:p>
          <a:p>
            <a:r>
              <a:rPr lang="en-US" i="0">
                <a:ea typeface="+mn-lt"/>
                <a:cs typeface="+mn-lt"/>
              </a:rPr>
              <a:t>-At key milestones, assessments provide reliable evidence</a:t>
            </a:r>
            <a:r>
              <a:rPr lang="en-US" i="0">
                <a:cs typeface="Calibri"/>
              </a:rPr>
              <a:t>.</a:t>
            </a:r>
            <a:endParaRPr lang="en-US">
              <a:cs typeface="Calibri"/>
            </a:endParaRPr>
          </a:p>
          <a:p>
            <a:r>
              <a:rPr lang="en-US" i="0">
                <a:cs typeface="Calibri"/>
              </a:rPr>
              <a:t>-</a:t>
            </a:r>
            <a:r>
              <a:rPr lang="en-US" i="0">
                <a:ea typeface="+mn-lt"/>
                <a:cs typeface="+mn-lt"/>
              </a:rPr>
              <a:t>Effective differentiation ensures appropriate support and challenge, leading to progress in learning. </a:t>
            </a:r>
            <a:endParaRPr lang="en-US">
              <a:cs typeface="Calibri"/>
            </a:endParaRPr>
          </a:p>
          <a:p>
            <a:r>
              <a:rPr lang="en-US" i="0">
                <a:ea typeface="+mn-lt"/>
                <a:cs typeface="+mn-lt"/>
              </a:rPr>
              <a:t>-Learners’ experiences are appropriately challenging and enjoyable and well matched to their needs and interests.</a:t>
            </a:r>
            <a:endParaRPr lang="en-US"/>
          </a:p>
          <a:p>
            <a:r>
              <a:rPr lang="en-US">
                <a:ea typeface="+mn-lt"/>
                <a:cs typeface="+mn-lt"/>
              </a:rPr>
              <a:t>-</a:t>
            </a:r>
            <a:r>
              <a:rPr lang="en-US" i="0">
                <a:ea typeface="+mn-lt"/>
                <a:cs typeface="+mn-lt"/>
              </a:rPr>
              <a:t>Feedback used effectively to inform and support progress in learning. </a:t>
            </a:r>
          </a:p>
          <a:p>
            <a:endParaRPr lang="en-US" i="0">
              <a:cs typeface="Calibri" panose="020F0502020204030204"/>
            </a:endParaRPr>
          </a:p>
        </p:txBody>
      </p:sp>
      <p:sp>
        <p:nvSpPr>
          <p:cNvPr id="5"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F5B92B62-34BA-198B-283B-4C3C8767E1D1}"/>
              </a:ext>
            </a:extLst>
          </p:cNvPr>
          <p:cNvSpPr>
            <a:spLocks noGrp="1"/>
          </p:cNvSpPr>
          <p:nvPr>
            <p:ph type="body" sz="half" idx="15"/>
          </p:nvPr>
        </p:nvSpPr>
        <p:spPr/>
        <p:txBody>
          <a:bodyPr lIns="91440" tIns="45720" rIns="91440" bIns="45720" anchor="t"/>
          <a:lstStyle/>
          <a:p>
            <a:r>
              <a:rPr lang="en-US" i="0">
                <a:ea typeface="+mn-lt"/>
                <a:cs typeface="+mn-lt"/>
              </a:rPr>
              <a:t>-Learners exercising choice, including the appropriate use of digital technology, and taking increasing responsibility as they become more independent in their learning.</a:t>
            </a:r>
          </a:p>
          <a:p>
            <a:r>
              <a:rPr lang="en-US" i="0">
                <a:cs typeface="Calibri"/>
              </a:rPr>
              <a:t>-</a:t>
            </a:r>
            <a:r>
              <a:rPr lang="en-US" i="0">
                <a:ea typeface="+mn-lt"/>
                <a:cs typeface="+mn-lt"/>
              </a:rPr>
              <a:t>Use of feedback to effectively inform and support progress in learning.</a:t>
            </a:r>
            <a:endParaRPr lang="en-US">
              <a:ea typeface="+mn-lt"/>
              <a:cs typeface="+mn-lt"/>
            </a:endParaRPr>
          </a:p>
          <a:p>
            <a:r>
              <a:rPr lang="en-US" i="0">
                <a:cs typeface="Calibri"/>
              </a:rPr>
              <a:t>-Use a variety of assessment approaches to allow learners to demonstrate their knowledge and understanding, skills, attributes and capabilities in different contexts across the curriculum.</a:t>
            </a:r>
            <a:endParaRPr lang="en-US"/>
          </a:p>
          <a:p>
            <a:endParaRPr lang="en-US" i="0">
              <a:cs typeface="Calibri"/>
            </a:endParaRPr>
          </a:p>
        </p:txBody>
      </p:sp>
      <p:sp>
        <p:nvSpPr>
          <p:cNvPr id="7" name="Text Placeholder 6">
            <a:extLst>
              <a:ext uri="{FF2B5EF4-FFF2-40B4-BE49-F238E27FC236}">
                <a16:creationId xmlns:a16="http://schemas.microsoft.com/office/drawing/2014/main" id="{E4552A4C-9E83-A397-9379-BB0F3B4D7DD7}"/>
              </a:ext>
            </a:extLst>
          </p:cNvPr>
          <p:cNvSpPr>
            <a:spLocks noGrp="1"/>
          </p:cNvSpPr>
          <p:nvPr>
            <p:ph type="body" sz="half" idx="16"/>
          </p:nvPr>
        </p:nvSpPr>
        <p:spPr/>
        <p:txBody>
          <a:bodyPr lIns="91440" tIns="45720" rIns="91440" bIns="45720" anchor="t"/>
          <a:lstStyle/>
          <a:p>
            <a:endParaRPr lang="en-US" i="0">
              <a:cs typeface="Calibri"/>
            </a:endParaRPr>
          </a:p>
        </p:txBody>
      </p:sp>
      <p:pic>
        <p:nvPicPr>
          <p:cNvPr id="8" name="Picture Placeholder 40"/>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223523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B5EBC-A0D0-CE66-23C9-77081F50D1ED}"/>
              </a:ext>
            </a:extLst>
          </p:cNvPr>
          <p:cNvSpPr>
            <a:spLocks noGrp="1"/>
          </p:cNvSpPr>
          <p:nvPr>
            <p:ph type="ctrTitle"/>
          </p:nvPr>
        </p:nvSpPr>
        <p:spPr/>
        <p:txBody>
          <a:bodyPr/>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9F10A351-C75C-23AC-7828-7D8478E01A3C}"/>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5" name="Text Placeholder 4">
            <a:extLst>
              <a:ext uri="{FF2B5EF4-FFF2-40B4-BE49-F238E27FC236}">
                <a16:creationId xmlns:a16="http://schemas.microsoft.com/office/drawing/2014/main" id="{AD2BDDE8-8A07-867C-6363-95831AF46DDE}"/>
              </a:ext>
            </a:extLst>
          </p:cNvPr>
          <p:cNvSpPr>
            <a:spLocks noGrp="1"/>
          </p:cNvSpPr>
          <p:nvPr>
            <p:ph type="body" sz="half" idx="35"/>
          </p:nvPr>
        </p:nvSpPr>
        <p:spPr/>
        <p:txBody>
          <a:bodyPr/>
          <a:lstStyle/>
          <a:p>
            <a:r>
              <a:rPr lang="en-US" sz="600">
                <a:hlinkClick r:id="rId2"/>
              </a:rPr>
              <a:t>https://stmarysprimarybathgate.westlothian.org.uk/article/14292/School-Documents</a:t>
            </a:r>
            <a:endParaRPr lang="en-US" sz="600"/>
          </a:p>
          <a:p>
            <a:endParaRPr lang="en-US" sz="600"/>
          </a:p>
        </p:txBody>
      </p:sp>
      <p:pic>
        <p:nvPicPr>
          <p:cNvPr id="6" name="Picture Placeholder 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259223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F488A-9346-9F07-3138-FB78E391ADAD}"/>
              </a:ext>
            </a:extLst>
          </p:cNvPr>
          <p:cNvSpPr>
            <a:spLocks noGrp="1"/>
          </p:cNvSpPr>
          <p:nvPr>
            <p:ph type="ctrTitle"/>
          </p:nvPr>
        </p:nvSpPr>
        <p:spPr/>
        <p:txBody>
          <a:bodyPr lIns="91440" tIns="45720" rIns="91440" bIns="45720" anchor="b"/>
          <a:lstStyle/>
          <a:p>
            <a:r>
              <a:rPr lang="en-US">
                <a:cs typeface="Calibri Light"/>
              </a:rPr>
              <a:t>St Mary's Primary, Bathgate</a:t>
            </a:r>
            <a:endParaRPr lang="en-US"/>
          </a:p>
        </p:txBody>
      </p:sp>
      <p:sp>
        <p:nvSpPr>
          <p:cNvPr id="4" name="Text Placeholder 3">
            <a:extLst>
              <a:ext uri="{FF2B5EF4-FFF2-40B4-BE49-F238E27FC236}">
                <a16:creationId xmlns:a16="http://schemas.microsoft.com/office/drawing/2014/main" id="{78618E89-78BD-C8C7-C663-BCB3C46506D0}"/>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5" name="Text Placeholder 4">
            <a:extLst>
              <a:ext uri="{FF2B5EF4-FFF2-40B4-BE49-F238E27FC236}">
                <a16:creationId xmlns:a16="http://schemas.microsoft.com/office/drawing/2014/main" id="{37D77CE6-98C1-E99F-B084-0E2EAA11BD1E}"/>
              </a:ext>
            </a:extLst>
          </p:cNvPr>
          <p:cNvSpPr>
            <a:spLocks noGrp="1"/>
          </p:cNvSpPr>
          <p:nvPr>
            <p:ph type="body" sz="half" idx="35"/>
          </p:nvPr>
        </p:nvSpPr>
        <p:spPr>
          <a:xfrm>
            <a:off x="2741504" y="4725387"/>
            <a:ext cx="3357597" cy="122064"/>
          </a:xfrm>
        </p:spPr>
        <p:txBody>
          <a:bodyPr lIns="91440" tIns="45720" rIns="91440" bIns="45720" anchor="t"/>
          <a:lstStyle/>
          <a:p>
            <a:r>
              <a:rPr lang="en-US" b="0">
                <a:ea typeface="+mn-lt"/>
                <a:cs typeface="+mn-lt"/>
                <a:hlinkClick r:id="rId2"/>
              </a:rPr>
              <a:t>Pupil_Equity_Fund_Summary_omx974x9hl2g.pdf (westlothian.org.uk)</a:t>
            </a:r>
            <a:endParaRPr lang="en-US"/>
          </a:p>
        </p:txBody>
      </p:sp>
      <p:pic>
        <p:nvPicPr>
          <p:cNvPr id="6" name="Picture Placeholder 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33660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a:lstStyle/>
          <a:p>
            <a:r>
              <a:rPr lang="en-US"/>
              <a:t> </a:t>
            </a:r>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a:xfrm>
            <a:off x="504213" y="3026344"/>
            <a:ext cx="3421018" cy="2737200"/>
          </a:xfrm>
        </p:spPr>
        <p:txBody>
          <a:bodyPr lIns="91440" tIns="45720" rIns="91440" bIns="45720" anchor="t"/>
          <a:lstStyle/>
          <a:p>
            <a:r>
              <a:rPr lang="en-GB" sz="800" b="1">
                <a:latin typeface="Arial"/>
                <a:cs typeface="Arial"/>
              </a:rPr>
              <a:t>Background - The context for our learners</a:t>
            </a:r>
            <a:endParaRPr lang="en-GB" sz="800">
              <a:latin typeface="Arial"/>
              <a:cs typeface="Arial"/>
            </a:endParaRPr>
          </a:p>
          <a:p>
            <a:r>
              <a:rPr lang="en-GB" sz="800">
                <a:latin typeface="Arial"/>
                <a:cs typeface="Arial"/>
              </a:rPr>
              <a:t>Primary 1: Most attaining expected levels in reading (86%), writing (86%), listening and talking (86%), and numeracy (86%).</a:t>
            </a:r>
            <a:endParaRPr lang="en-US" sz="800">
              <a:latin typeface="Arial"/>
              <a:cs typeface="Arial"/>
            </a:endParaRPr>
          </a:p>
          <a:p>
            <a:r>
              <a:rPr lang="en-GB" sz="800">
                <a:latin typeface="Arial"/>
                <a:cs typeface="Arial"/>
              </a:rPr>
              <a:t>Primary 4: Most attaining expected levels in reading (83%), writing (83%). Almost all in listening and talking (93%) and Numeracy (91%).</a:t>
            </a:r>
            <a:endParaRPr lang="en-US" sz="800">
              <a:latin typeface="Arial"/>
              <a:cs typeface="Arial"/>
            </a:endParaRPr>
          </a:p>
          <a:p>
            <a:r>
              <a:rPr lang="en-GB" sz="800">
                <a:latin typeface="Arial"/>
                <a:cs typeface="Arial"/>
              </a:rPr>
              <a:t>Primary 7: Almost all attaining expected levels in reading (93%) and listening and talking (98%), most in writing (89%), and in numeracy (80%).</a:t>
            </a:r>
            <a:endParaRPr lang="en-US" sz="800">
              <a:latin typeface="Arial"/>
              <a:cs typeface="Arial"/>
            </a:endParaRPr>
          </a:p>
          <a:p>
            <a:r>
              <a:rPr lang="en-GB" sz="800">
                <a:latin typeface="Arial"/>
                <a:cs typeface="Arial"/>
              </a:rPr>
              <a:t>Targeted support categories for PEF: SIMD 1 and 2 (Q1); qualify for Free School Meals (FSM) or clothing grant and 5 key indicators of hidden poverty. </a:t>
            </a:r>
          </a:p>
          <a:p>
            <a:r>
              <a:rPr lang="en-GB" sz="800">
                <a:latin typeface="Arial"/>
                <a:cs typeface="Arial"/>
              </a:rPr>
              <a:t>In reading and writing, the majority of Q1 pupils in primary 1, 2 and 4 and most in primary 3, 5, 6 and 7 are on track to achieve expected levels. In listening and talking, all Q1 pupils in primary 1, 2, 5, 6 and 7 and most in primary 3 and 4 are on track to achieve expected levels. In Numeracy, the majority of</a:t>
            </a:r>
            <a:r>
              <a:rPr lang="en-GB" sz="800">
                <a:solidFill>
                  <a:srgbClr val="FF0000"/>
                </a:solidFill>
                <a:latin typeface="Arial"/>
                <a:cs typeface="Arial"/>
              </a:rPr>
              <a:t> </a:t>
            </a:r>
            <a:r>
              <a:rPr lang="en-GB" sz="800">
                <a:latin typeface="Arial"/>
                <a:cs typeface="Arial"/>
              </a:rPr>
              <a:t>Q1 pupils in primary 1 and 5, most in primary 2, 3, 6 and 7, and all in primary 4 are on track to achieve expected levels.</a:t>
            </a:r>
            <a:endParaRPr lang="en-GB"/>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p:txBody>
          <a:bodyPr lIns="91440" tIns="45720" rIns="91440" bIns="45720" anchor="t"/>
          <a:lstStyle/>
          <a:p>
            <a:r>
              <a:rPr lang="en-US" sz="1600" i="0">
                <a:solidFill>
                  <a:srgbClr val="000000"/>
                </a:solidFill>
              </a:rPr>
              <a:t>Provide high-quality, </a:t>
            </a:r>
            <a:r>
              <a:rPr lang="en-US" sz="1600" i="0" err="1">
                <a:solidFill>
                  <a:srgbClr val="000000"/>
                </a:solidFill>
              </a:rPr>
              <a:t>personalised</a:t>
            </a:r>
            <a:r>
              <a:rPr lang="en-US" sz="1600" i="0">
                <a:solidFill>
                  <a:srgbClr val="000000"/>
                </a:solidFill>
              </a:rPr>
              <a:t> learning experiences that enable all pupils to thrive, achieve their full potential, and develop as successful learners.</a:t>
            </a:r>
          </a:p>
        </p:txBody>
      </p:sp>
      <p:sp>
        <p:nvSpPr>
          <p:cNvPr id="6" name="Text Placeholder 5">
            <a:extLst>
              <a:ext uri="{FF2B5EF4-FFF2-40B4-BE49-F238E27FC236}">
                <a16:creationId xmlns:a16="http://schemas.microsoft.com/office/drawing/2014/main" id="{08E9FD4D-EA58-1C82-6ED8-0CC989ACC82D}"/>
              </a:ext>
            </a:extLst>
          </p:cNvPr>
          <p:cNvSpPr>
            <a:spLocks noGrp="1"/>
          </p:cNvSpPr>
          <p:nvPr>
            <p:ph type="body" sz="half" idx="13"/>
          </p:nvPr>
        </p:nvSpPr>
        <p:spPr/>
        <p:txBody>
          <a:bodyPr lIns="91440" tIns="45720" rIns="91440" bIns="45720" anchor="t"/>
          <a:lstStyle/>
          <a:p>
            <a:r>
              <a:rPr lang="en-US"/>
              <a:t>2025-26</a:t>
            </a:r>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lIns="91440" tIns="45720" rIns="91440" bIns="45720" anchor="t"/>
          <a:lstStyle/>
          <a:p>
            <a:r>
              <a:rPr lang="en-US" sz="800"/>
              <a:t>Moving Forward in Your Learning Guidance (</a:t>
            </a:r>
            <a:r>
              <a:rPr lang="en-US" sz="800" err="1"/>
              <a:t>MFiL</a:t>
            </a:r>
            <a:r>
              <a:rPr lang="en-US" sz="800"/>
              <a:t>); Themes 1 &amp; 2: Learning &amp; Engagement Quality of Teaching and themes 3 &amp; 4: Effective use of Assessment Planning, Tracking and Monitoring</a:t>
            </a:r>
            <a:endParaRPr lang="en-US" sz="800">
              <a:ea typeface="Calibri"/>
              <a:cs typeface="Calibri"/>
            </a:endParaRPr>
          </a:p>
          <a:p>
            <a:r>
              <a:rPr lang="en-US" sz="800">
                <a:latin typeface="Calibri"/>
                <a:ea typeface="Calibri"/>
                <a:cs typeface="Calibri"/>
              </a:rPr>
              <a:t>Literacy, Numeracy and Health and Wellbeing  West Lothian Priorities</a:t>
            </a:r>
          </a:p>
          <a:p>
            <a:r>
              <a:rPr lang="en-US" sz="800">
                <a:latin typeface="Calibri"/>
                <a:ea typeface="Calibri"/>
                <a:cs typeface="Calibri"/>
              </a:rPr>
              <a:t>Closing the gap</a:t>
            </a:r>
          </a:p>
          <a:p>
            <a:r>
              <a:rPr lang="en-US" sz="800">
                <a:latin typeface="Calibri"/>
                <a:ea typeface="Calibri"/>
                <a:cs typeface="Calibri"/>
              </a:rPr>
              <a:t>West Lothian Raising Attainment Strategy 2023-28</a:t>
            </a:r>
          </a:p>
          <a:p>
            <a:r>
              <a:rPr lang="en-US" sz="800">
                <a:latin typeface="Calibri"/>
                <a:ea typeface="Calibri"/>
                <a:cs typeface="Calibri"/>
              </a:rPr>
              <a:t>Cluster Improvement Plan</a:t>
            </a:r>
          </a:p>
          <a:p>
            <a:endParaRPr lang="en-GB" sz="800">
              <a:latin typeface="Arial"/>
              <a:ea typeface="Calibri"/>
              <a:cs typeface="Arial"/>
            </a:endParaRPr>
          </a:p>
          <a:p>
            <a:endParaRPr lang="en-US" sz="800">
              <a:ea typeface="Calibri"/>
              <a:cs typeface="Calibri"/>
            </a:endParaRPr>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a:xfrm>
            <a:off x="8171011" y="3097442"/>
            <a:ext cx="3393476" cy="3011410"/>
          </a:xfrm>
        </p:spPr>
        <p:txBody>
          <a:bodyPr lIns="91440" tIns="45720" rIns="91440" bIns="45720" anchor="t"/>
          <a:lstStyle/>
          <a:p>
            <a:pPr lvl="0"/>
            <a:r>
              <a:rPr lang="en-US" sz="800"/>
              <a:t>Teaching Learning and Assessment Moderation Cycle (Education Scotland)</a:t>
            </a:r>
            <a:endParaRPr lang="en-GB" sz="800">
              <a:ea typeface="Calibri"/>
              <a:cs typeface="Calibri"/>
            </a:endParaRPr>
          </a:p>
          <a:p>
            <a:pPr lvl="0"/>
            <a:r>
              <a:rPr lang="en-US" sz="800"/>
              <a:t>National Improvement Framework</a:t>
            </a:r>
            <a:endParaRPr lang="en-GB" sz="800">
              <a:ea typeface="Calibri"/>
              <a:cs typeface="Calibri"/>
            </a:endParaRPr>
          </a:p>
          <a:p>
            <a:pPr lvl="0"/>
            <a:r>
              <a:rPr lang="en-US" sz="800"/>
              <a:t>Scottish Attainment Challenge</a:t>
            </a:r>
            <a:endParaRPr lang="en-GB" sz="800">
              <a:ea typeface="Calibri"/>
              <a:cs typeface="Calibri"/>
            </a:endParaRPr>
          </a:p>
          <a:p>
            <a:r>
              <a:rPr lang="en-US" sz="800"/>
              <a:t>Raising Attainment for All, </a:t>
            </a:r>
            <a:endParaRPr lang="en-GB" sz="800"/>
          </a:p>
          <a:p>
            <a:pPr lvl="0"/>
            <a:r>
              <a:rPr lang="en-US" sz="800"/>
              <a:t>How Good is Our School? 4th Edition and How Good is Our Early Learning and Childcare? Particular focus on 2.3 Learning Teaching and Assessment.</a:t>
            </a:r>
            <a:endParaRPr lang="en-GB" sz="800">
              <a:ea typeface="Calibri"/>
              <a:cs typeface="Calibri"/>
            </a:endParaRPr>
          </a:p>
          <a:p>
            <a:pPr lvl="0"/>
            <a:r>
              <a:rPr lang="en-US" sz="800"/>
              <a:t>Getting it Right for Every child (GIRFEC)</a:t>
            </a:r>
            <a:endParaRPr lang="en-GB" sz="800">
              <a:ea typeface="Calibri"/>
              <a:cs typeface="Calibri"/>
            </a:endParaRPr>
          </a:p>
          <a:p>
            <a:pPr lvl="0"/>
            <a:r>
              <a:rPr lang="en-US" sz="800"/>
              <a:t>Curriculum for Excellence Refresh</a:t>
            </a:r>
            <a:endParaRPr lang="en-GB" sz="800">
              <a:ea typeface="Calibri"/>
              <a:cs typeface="Calibri"/>
            </a:endParaRPr>
          </a:p>
          <a:p>
            <a:r>
              <a:rPr lang="en-US" sz="800" err="1"/>
              <a:t>Realising</a:t>
            </a:r>
            <a:r>
              <a:rPr lang="en-US" sz="800"/>
              <a:t> the Ambition, GTCS professional standards and professional update 2021, Achieving Excellence and Equity 2022:  National Improvement Framework and Improvement Plan</a:t>
            </a:r>
            <a:endParaRPr lang="en-GB" sz="800">
              <a:ea typeface="Calibri"/>
              <a:cs typeface="Calibri"/>
            </a:endParaRPr>
          </a:p>
          <a:p>
            <a:r>
              <a:rPr lang="en-US" sz="800"/>
              <a:t>Putting Learners at the Centre: Towards a Future Vision for Scottish Education, The Ken Muir report, March 2022. </a:t>
            </a:r>
            <a:endParaRPr lang="en-GB" sz="800">
              <a:ea typeface="Calibri"/>
              <a:cs typeface="Calibri"/>
            </a:endParaRPr>
          </a:p>
          <a:p>
            <a:r>
              <a:rPr lang="en-US" sz="800"/>
              <a:t>UNCRC,  Support for Learning: All our Children and All their Potential (AS</a:t>
            </a:r>
            <a:r>
              <a:rPr lang="en-US" sz="700"/>
              <a:t>L Review) 2020, and All Learners in Scotland Matter - The National Discussion Report</a:t>
            </a:r>
            <a:endParaRPr lang="en-GB" sz="700"/>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p:txBody>
          <a:bodyPr/>
          <a:lstStyle/>
          <a:p>
            <a:endParaRPr lang="en-US"/>
          </a:p>
        </p:txBody>
      </p:sp>
      <p:pic>
        <p:nvPicPr>
          <p:cNvPr id="10" name="Picture Placeholder 9"/>
          <p:cNvPicPr>
            <a:picLocks noGrp="1"/>
          </p:cNvPicPr>
          <p:nvPr>
            <p:ph type="pic" sz="quarter" idx="11"/>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
        <p:nvSpPr>
          <p:cNvPr id="11" name="Title 1">
            <a:extLst>
              <a:ext uri="{FF2B5EF4-FFF2-40B4-BE49-F238E27FC236}">
                <a16:creationId xmlns:a16="http://schemas.microsoft.com/office/drawing/2014/main" id="{9D82EC6F-9A2E-43C4-0E66-9FFE3D64E15F}"/>
              </a:ext>
            </a:extLst>
          </p:cNvPr>
          <p:cNvSpPr txBox="1">
            <a:spLocks/>
          </p:cNvSpPr>
          <p:nvPr/>
        </p:nvSpPr>
        <p:spPr>
          <a:xfrm>
            <a:off x="2603070" y="408922"/>
            <a:ext cx="6991815" cy="287492"/>
          </a:xfrm>
          <a:prstGeom prst="rect">
            <a:avLst/>
          </a:prstGeom>
        </p:spPr>
        <p:txBody>
          <a:bodyPr lIns="91440" tIns="45720" rIns="91440" bIns="45720" anchor="b"/>
          <a:lstStyle>
            <a:lvl1pPr algn="ctr" defTabSz="914400" rtl="0" eaLnBrk="1" latinLnBrk="0" hangingPunct="1">
              <a:lnSpc>
                <a:spcPct val="90000"/>
              </a:lnSpc>
              <a:spcBef>
                <a:spcPct val="0"/>
              </a:spcBef>
              <a:buNone/>
              <a:defRPr sz="1600" b="1" kern="1200">
                <a:solidFill>
                  <a:schemeClr val="tx1">
                    <a:lumMod val="65000"/>
                    <a:lumOff val="35000"/>
                  </a:schemeClr>
                </a:solidFill>
                <a:latin typeface="+mj-lt"/>
                <a:ea typeface="+mj-ea"/>
                <a:cs typeface="+mj-cs"/>
              </a:defRPr>
            </a:lvl1pPr>
          </a:lstStyle>
          <a:p>
            <a:r>
              <a:rPr lang="en-US"/>
              <a:t>St Mary’s RC Primary School, Bathgate</a:t>
            </a:r>
          </a:p>
        </p:txBody>
      </p:sp>
    </p:spTree>
    <p:extLst>
      <p:ext uri="{BB962C8B-B14F-4D97-AF65-F5344CB8AC3E}">
        <p14:creationId xmlns:p14="http://schemas.microsoft.com/office/powerpoint/2010/main" val="11243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A04D7-6591-60D5-6C0B-A2BF0563EB96}"/>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lIns="91440" tIns="45720" rIns="91440" bIns="45720" anchor="t"/>
          <a:lstStyle/>
          <a:p>
            <a:r>
              <a:rPr lang="en-GB"/>
              <a:t>Our vision is to work together in a positive, inclusive environment of love, faith, respect and friendship.  We are always striving for excellence, to be the best we can be!</a:t>
            </a:r>
          </a:p>
          <a:p>
            <a:endParaRPr lang="en-US"/>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p:txBody>
          <a:bodyPr lIns="91440" tIns="45720" rIns="91440" bIns="45720" anchor="t"/>
          <a:lstStyle/>
          <a:p>
            <a:r>
              <a:rPr lang="en-US" sz="1600" i="0">
                <a:solidFill>
                  <a:srgbClr val="000000"/>
                </a:solidFill>
              </a:rPr>
              <a:t>Provide high-quality, </a:t>
            </a:r>
            <a:r>
              <a:rPr lang="en-US" sz="1600" i="0" err="1">
                <a:solidFill>
                  <a:srgbClr val="000000"/>
                </a:solidFill>
              </a:rPr>
              <a:t>personalised</a:t>
            </a:r>
            <a:r>
              <a:rPr lang="en-US" sz="1600" i="0">
                <a:solidFill>
                  <a:srgbClr val="000000"/>
                </a:solidFill>
              </a:rPr>
              <a:t> learning experiences that enable all pupils to thrive, achieve their full potential, and develop as successful learners.</a:t>
            </a:r>
          </a:p>
        </p:txBody>
      </p:sp>
      <p:sp>
        <p:nvSpPr>
          <p:cNvPr id="6" name="Text Placeholder 5">
            <a:extLst>
              <a:ext uri="{FF2B5EF4-FFF2-40B4-BE49-F238E27FC236}">
                <a16:creationId xmlns:a16="http://schemas.microsoft.com/office/drawing/2014/main" id="{A64EAF63-5FC6-BF1B-203F-6F92C8636B38}"/>
              </a:ext>
            </a:extLst>
          </p:cNvPr>
          <p:cNvSpPr>
            <a:spLocks noGrp="1"/>
          </p:cNvSpPr>
          <p:nvPr>
            <p:ph type="body" sz="half" idx="13"/>
          </p:nvPr>
        </p:nvSpPr>
        <p:spPr/>
        <p:txBody>
          <a:bodyPr lIns="91440" tIns="45720" rIns="91440" bIns="45720" anchor="t"/>
          <a:lstStyle/>
          <a:p>
            <a:r>
              <a:rPr lang="en-US"/>
              <a:t>2025-26</a:t>
            </a:r>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a:xfrm>
            <a:off x="4397286" y="3047069"/>
            <a:ext cx="3285681" cy="1128138"/>
          </a:xfrm>
        </p:spPr>
        <p:txBody>
          <a:bodyPr lIns="91440" tIns="45720" rIns="91440" bIns="45720" anchor="t"/>
          <a:lstStyle/>
          <a:p>
            <a:r>
              <a:rPr lang="en-US">
                <a:ea typeface="+mn-lt"/>
                <a:cs typeface="+mn-lt"/>
                <a:hlinkClick r:id="rId3"/>
              </a:rPr>
              <a:t>Vision, Values and Aims - St Mary's Primary Bathgate (westlothian.org.uk)</a:t>
            </a:r>
          </a:p>
          <a:p>
            <a:endParaRPr lang="en-US">
              <a:cs typeface="Calibri"/>
            </a:endParaRPr>
          </a:p>
          <a:p>
            <a:pPr>
              <a:spcBef>
                <a:spcPts val="0"/>
              </a:spcBef>
            </a:pPr>
            <a:r>
              <a:rPr lang="en-US">
                <a:cs typeface="Calibri"/>
              </a:rPr>
              <a:t>Positivity, Inclusivity, Love, Faith, Respect, Friendship, Excellence</a:t>
            </a:r>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a:xfrm>
            <a:off x="8006303" y="2886211"/>
            <a:ext cx="3769677" cy="2895488"/>
          </a:xfrm>
        </p:spPr>
        <p:txBody>
          <a:bodyPr lIns="91440" tIns="45720" rIns="91440" bIns="45720" anchor="t"/>
          <a:lstStyle/>
          <a:p>
            <a:pPr>
              <a:spcBef>
                <a:spcPts val="0"/>
              </a:spcBef>
            </a:pPr>
            <a:endParaRPr lang="en-US">
              <a:ea typeface="+mn-lt"/>
              <a:cs typeface="+mn-lt"/>
            </a:endParaRPr>
          </a:p>
          <a:p>
            <a:pPr>
              <a:spcBef>
                <a:spcPts val="0"/>
              </a:spcBef>
            </a:pPr>
            <a:r>
              <a:rPr lang="en-US">
                <a:ea typeface="+mn-lt"/>
                <a:cs typeface="+mn-lt"/>
                <a:hlinkClick r:id="rId4"/>
              </a:rPr>
              <a:t>Curriculum Rationale</a:t>
            </a:r>
            <a:endParaRPr lang="en-US" sz="800">
              <a:ea typeface="+mn-lt"/>
              <a:cs typeface="+mn-lt"/>
            </a:endParaRPr>
          </a:p>
          <a:p>
            <a:pPr>
              <a:spcBef>
                <a:spcPts val="0"/>
              </a:spcBef>
            </a:pPr>
            <a:endParaRPr lang="en-US">
              <a:ea typeface="+mn-lt"/>
              <a:cs typeface="+mn-lt"/>
            </a:endParaRPr>
          </a:p>
          <a:p>
            <a:pPr>
              <a:spcBef>
                <a:spcPts val="0"/>
              </a:spcBef>
            </a:pPr>
            <a:r>
              <a:rPr lang="en-US" sz="850">
                <a:ea typeface="+mn-lt"/>
                <a:cs typeface="+mn-lt"/>
              </a:rPr>
              <a:t>At St. Mary's</a:t>
            </a:r>
            <a:endParaRPr lang="en-US" sz="850">
              <a:cs typeface="Calibri"/>
            </a:endParaRPr>
          </a:p>
          <a:p>
            <a:pPr>
              <a:spcBef>
                <a:spcPts val="0"/>
              </a:spcBef>
            </a:pPr>
            <a:r>
              <a:rPr lang="en-US" sz="850">
                <a:ea typeface="+mn-lt"/>
                <a:cs typeface="+mn-lt"/>
              </a:rPr>
              <a:t>- our positive learning environment nurtures enthusiasm and motivation towards learning so that pupils develop strong literacy, communication, and numeracy skills. We promote vital skills like critical thinking, problem-solving, effective communication, and teamwork.</a:t>
            </a:r>
          </a:p>
          <a:p>
            <a:pPr>
              <a:spcBef>
                <a:spcPts val="0"/>
              </a:spcBef>
            </a:pPr>
            <a:endParaRPr lang="en-US" sz="850">
              <a:cs typeface="Calibri"/>
            </a:endParaRPr>
          </a:p>
          <a:p>
            <a:pPr>
              <a:spcBef>
                <a:spcPts val="0"/>
              </a:spcBef>
            </a:pPr>
            <a:r>
              <a:rPr lang="en-US" sz="850">
                <a:cs typeface="Calibri"/>
              </a:rPr>
              <a:t>-</a:t>
            </a:r>
            <a:r>
              <a:rPr lang="en-US" sz="850">
                <a:ea typeface="+mn-lt"/>
                <a:cs typeface="+mn-lt"/>
              </a:rPr>
              <a:t>we nurture self-respect, self-awareness and self-regulation so that pupils can establish meaningful connections with others. We are committed to offering opportunities for pupils to participate in a variety of activities and experiences that enhance their confidence and contribute to the development of identity. </a:t>
            </a:r>
          </a:p>
          <a:p>
            <a:pPr>
              <a:spcBef>
                <a:spcPts val="0"/>
              </a:spcBef>
            </a:pPr>
            <a:endParaRPr lang="en-US" sz="850">
              <a:cs typeface="Calibri"/>
            </a:endParaRPr>
          </a:p>
          <a:p>
            <a:pPr>
              <a:spcBef>
                <a:spcPts val="0"/>
              </a:spcBef>
            </a:pPr>
            <a:r>
              <a:rPr lang="en-US" sz="850">
                <a:cs typeface="Calibri"/>
              </a:rPr>
              <a:t>-</a:t>
            </a:r>
            <a:r>
              <a:rPr lang="en-US" sz="850">
                <a:ea typeface="+mn-lt"/>
                <a:cs typeface="+mn-lt"/>
              </a:rPr>
              <a:t>we encourage pupils to show respect to others, make well-informed choices, and demonstrate an awareness and appreciation of diverse beliefs and cultures. We are dedicated to supporting pupils to understand the impact of their actions on others and society as a whole</a:t>
            </a:r>
          </a:p>
          <a:p>
            <a:pPr>
              <a:spcBef>
                <a:spcPts val="0"/>
              </a:spcBef>
            </a:pPr>
            <a:endParaRPr lang="en-US" sz="850">
              <a:ea typeface="+mn-lt"/>
              <a:cs typeface="+mn-lt"/>
            </a:endParaRPr>
          </a:p>
          <a:p>
            <a:pPr>
              <a:spcBef>
                <a:spcPts val="0"/>
              </a:spcBef>
            </a:pPr>
            <a:r>
              <a:rPr lang="en-US" sz="850">
                <a:ea typeface="+mn-lt"/>
                <a:cs typeface="+mn-lt"/>
              </a:rPr>
              <a:t>-we support pupils in building resilience and self-reliance through the promotion of problem-solving and transferrable life skills. We aim to instill in pupils an appreciation for teamwork by offering opportunities for them to work alongside others towards shared goals</a:t>
            </a:r>
          </a:p>
          <a:p>
            <a:pPr>
              <a:spcBef>
                <a:spcPts val="0"/>
              </a:spcBef>
            </a:pPr>
            <a:endParaRPr lang="en-US" sz="800">
              <a:ea typeface="+mn-lt"/>
              <a:cs typeface="+mn-lt"/>
            </a:endParaRPr>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lIns="91440" tIns="45720" rIns="91440" bIns="45720" anchor="t"/>
          <a:lstStyle/>
          <a:p>
            <a:r>
              <a:rPr lang="en-US">
                <a:cs typeface="Calibri"/>
              </a:rPr>
              <a:t>To support all pupils to strive for excellence, we are further developing/broadening our use of assessment data to inform effective differentiation.  All pupils will be provided with engaging in learning experiences and outcomes that meet their individual needs and interests.  Pupils, staff and partners will work together to be the best we can be!</a:t>
            </a:r>
          </a:p>
        </p:txBody>
      </p:sp>
      <p:pic>
        <p:nvPicPr>
          <p:cNvPr id="10" name="Picture Placeholder 9"/>
          <p:cNvPicPr>
            <a:picLocks noGrp="1"/>
          </p:cNvPicPr>
          <p:nvPr>
            <p:ph type="pic" sz="quarter" idx="11"/>
          </p:nvPr>
        </p:nvPicPr>
        <p:blipFill>
          <a:blip r:embed="rId5">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34706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E45B3-5047-AC2F-5038-A9FC77B91918}"/>
              </a:ext>
            </a:extLst>
          </p:cNvPr>
          <p:cNvSpPr>
            <a:spLocks noGrp="1"/>
          </p:cNvSpPr>
          <p:nvPr>
            <p:ph type="ctrTitle"/>
          </p:nvPr>
        </p:nvSpPr>
        <p:spPr/>
        <p:txBody>
          <a:bodyPr lIns="91440" tIns="45720" rIns="91440" bIns="45720" anchor="b"/>
          <a:lstStyle/>
          <a:p>
            <a:r>
              <a:rPr lang="en-US">
                <a:cs typeface="Calibri Light"/>
              </a:rPr>
              <a:t>St Mary's RC Primary School, Bathgate</a:t>
            </a:r>
            <a:endParaRPr lang="en-US"/>
          </a:p>
        </p:txBody>
      </p:sp>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p:txBody>
          <a:bodyPr lIns="91440" tIns="45720" rIns="91440" bIns="45720" anchor="t"/>
          <a:lstStyle/>
          <a:p>
            <a:r>
              <a:rPr lang="en-US" sz="1600" i="0">
                <a:solidFill>
                  <a:srgbClr val="000000"/>
                </a:solidFill>
              </a:rPr>
              <a:t>Provide high-quality, </a:t>
            </a:r>
            <a:r>
              <a:rPr lang="en-US" sz="1600" i="0" err="1">
                <a:solidFill>
                  <a:srgbClr val="000000"/>
                </a:solidFill>
              </a:rPr>
              <a:t>personalised</a:t>
            </a:r>
            <a:r>
              <a:rPr lang="en-US" sz="1600" i="0">
                <a:solidFill>
                  <a:srgbClr val="000000"/>
                </a:solidFill>
              </a:rPr>
              <a:t> learning experiences that enable all pupils to thrive, achieve their full potential, and develop as successful learners.</a:t>
            </a:r>
          </a:p>
          <a:p>
            <a:endParaRPr lang="en-US"/>
          </a:p>
        </p:txBody>
      </p:sp>
      <p:sp>
        <p:nvSpPr>
          <p:cNvPr id="5" name="Text Placeholder 4">
            <a:extLst>
              <a:ext uri="{FF2B5EF4-FFF2-40B4-BE49-F238E27FC236}">
                <a16:creationId xmlns:a16="http://schemas.microsoft.com/office/drawing/2014/main" id="{82BC397B-222D-4FCE-52F7-86174DB91F90}"/>
              </a:ext>
            </a:extLst>
          </p:cNvPr>
          <p:cNvSpPr>
            <a:spLocks noGrp="1"/>
          </p:cNvSpPr>
          <p:nvPr>
            <p:ph type="body" sz="half" idx="14"/>
          </p:nvPr>
        </p:nvSpPr>
        <p:spPr/>
        <p:txBody>
          <a:bodyPr lIns="91440" tIns="45720" rIns="91440" bIns="45720" anchor="t"/>
          <a:lstStyle/>
          <a:p>
            <a:r>
              <a:rPr lang="en-US"/>
              <a:t>2025-26</a:t>
            </a:r>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p:txBody>
          <a:bodyPr lIns="91440" tIns="45720" rIns="91440" bIns="45720" anchor="t"/>
          <a:lstStyle/>
          <a:p>
            <a:r>
              <a:rPr lang="en-US" sz="1000"/>
              <a:t>Staff self-evaluated 2.3 Learning Teaching and Assessment as good, validated by VSE.</a:t>
            </a:r>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a:xfrm>
            <a:off x="132861" y="3561088"/>
            <a:ext cx="7248988" cy="307554"/>
          </a:xfrm>
        </p:spPr>
        <p:txBody>
          <a:bodyPr lIns="91440" tIns="45720" rIns="91440" bIns="45720" anchor="t"/>
          <a:lstStyle/>
          <a:p>
            <a:r>
              <a:rPr lang="en-US" sz="1000">
                <a:highlight>
                  <a:srgbClr val="FFFF00"/>
                </a:highlight>
              </a:rPr>
              <a:t>Attainment over time demonstrates an improving picture in most areas registered against local &amp; national markers</a:t>
            </a:r>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p:txBody>
          <a:bodyPr lIns="91440" tIns="45720" rIns="91440" bIns="45720" anchor="t"/>
          <a:lstStyle/>
          <a:p>
            <a:r>
              <a:rPr lang="en-US" sz="1000"/>
              <a:t>VSE summary reports effective differentiation to show appropriate support and challenge is satisfactory. More recent QA data suggests this in the early stages of good.</a:t>
            </a:r>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p:txBody>
          <a:bodyPr lIns="91440" tIns="45720" rIns="91440" bIns="45720" anchor="t"/>
          <a:lstStyle/>
          <a:p>
            <a:r>
              <a:rPr lang="en-US" sz="1000"/>
              <a:t>VSE summary reports feedback used to inform and support progress in learning as satisfactory. More recent QA data suggests this still the case.</a:t>
            </a:r>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a:xfrm>
            <a:off x="243028" y="5162468"/>
            <a:ext cx="6725688" cy="280011"/>
          </a:xfrm>
        </p:spPr>
        <p:txBody>
          <a:bodyPr lIns="91440" tIns="45720" rIns="91440" bIns="45720" anchor="t"/>
          <a:lstStyle/>
          <a:p>
            <a:r>
              <a:rPr lang="en-US" sz="1000"/>
              <a:t>VSE summary reports assessment leading to progress which is integral to the planning of learning and teaching is satisfactory. More recent QA data suggests this in the early stages of good.</a:t>
            </a:r>
            <a:endParaRPr lang="en-US" sz="1000" i="0">
              <a:solidFill>
                <a:srgbClr val="000000"/>
              </a:solidFill>
            </a:endParaRPr>
          </a:p>
          <a:p>
            <a:endParaRPr lang="en-US" sz="1000">
              <a:ea typeface="Calibri"/>
              <a:cs typeface="Calibri"/>
            </a:endParaRPr>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p:txBody>
          <a:bodyPr/>
          <a:lstStyle/>
          <a:p>
            <a:r>
              <a:rPr lang="en-US" sz="800"/>
              <a:t>HGIOS evaluations of 2.3</a:t>
            </a:r>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p:txBody>
          <a:bodyPr/>
          <a:lstStyle/>
          <a:p>
            <a:r>
              <a:rPr lang="en-US"/>
              <a:t>VSE</a:t>
            </a:r>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p:txBody>
          <a:bodyPr/>
          <a:lstStyle/>
          <a:p>
            <a:r>
              <a:rPr lang="en-US"/>
              <a:t>Attainment data</a:t>
            </a:r>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p:txBody>
          <a:bodyPr/>
          <a:lstStyle/>
          <a:p>
            <a:r>
              <a:rPr lang="en-US" sz="800"/>
              <a:t>Data dialogue with staff</a:t>
            </a:r>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a:lstStyle/>
          <a:p>
            <a:r>
              <a:rPr lang="en-US"/>
              <a:t>VSE</a:t>
            </a:r>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a:xfrm>
            <a:off x="10645303" y="3532110"/>
            <a:ext cx="1254869" cy="234108"/>
          </a:xfrm>
        </p:spPr>
        <p:txBody>
          <a:bodyPr/>
          <a:lstStyle/>
          <a:p>
            <a:r>
              <a:rPr lang="en-US" sz="900"/>
              <a:t>School Attainment Profile</a:t>
            </a:r>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p:txBody>
          <a:bodyPr/>
          <a:lstStyle/>
          <a:p>
            <a:r>
              <a:rPr lang="en-US" sz="800"/>
              <a:t>Pupil and staff focus groups</a:t>
            </a:r>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p:txBody>
          <a:bodyPr/>
          <a:lstStyle/>
          <a:p>
            <a:r>
              <a:rPr lang="en-US" sz="800"/>
              <a:t>Classroom observations</a:t>
            </a:r>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a:lstStyle/>
          <a:p>
            <a:r>
              <a:rPr lang="en-US"/>
              <a:t>VSE Summary</a:t>
            </a:r>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a:lstStyle/>
          <a:p>
            <a:r>
              <a:rPr lang="en-US" sz="800"/>
              <a:t>Pupil and staff focus groups</a:t>
            </a:r>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a:lstStyle/>
          <a:p>
            <a:r>
              <a:rPr lang="en-US" sz="800"/>
              <a:t>Classroom observations</a:t>
            </a:r>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p:txBody>
          <a:bodyPr/>
          <a:lstStyle/>
          <a:p>
            <a:r>
              <a:rPr lang="en-US" sz="1000"/>
              <a:t>Executive summary</a:t>
            </a:r>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p:txBody>
          <a:bodyPr/>
          <a:lstStyle/>
          <a:p>
            <a:r>
              <a:rPr lang="en-US"/>
              <a:t>E&amp;E meetings</a:t>
            </a:r>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a:xfrm>
            <a:off x="9024026" y="5109888"/>
            <a:ext cx="1254869" cy="234108"/>
          </a:xfrm>
        </p:spPr>
        <p:txBody>
          <a:bodyPr/>
          <a:lstStyle/>
          <a:p>
            <a:r>
              <a:rPr lang="en-US"/>
              <a:t>Classroom observations</a:t>
            </a:r>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p:txBody>
          <a:bodyPr/>
          <a:lstStyle/>
          <a:p>
            <a:r>
              <a:rPr lang="en-US"/>
              <a:t>VSE Summary</a:t>
            </a:r>
          </a:p>
        </p:txBody>
      </p:sp>
      <p:pic>
        <p:nvPicPr>
          <p:cNvPr id="26" name="Picture Placeholder 2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133240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lIns="91440" tIns="45720" rIns="91440" bIns="45720" anchor="b"/>
          <a:lstStyle/>
          <a:p>
            <a:r>
              <a:rPr lang="en-US">
                <a:cs typeface="Calibri Light"/>
              </a:rPr>
              <a:t>St Mary's RC Primary School, Bathgate </a:t>
            </a:r>
            <a:endParaRPr lang="en-US"/>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a:xfrm>
            <a:off x="2797263" y="1336550"/>
            <a:ext cx="7788807" cy="636586"/>
          </a:xfrm>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(equtable and inclusive practice- needs of every child at the </a:t>
            </a:r>
            <a:r>
              <a:rPr lang="en-US" sz="1400" i="0" err="1">
                <a:solidFill>
                  <a:srgbClr val="000000"/>
                </a:solidFill>
              </a:rPr>
              <a:t>centre</a:t>
            </a:r>
            <a:r>
              <a:rPr lang="en-US" sz="1400" i="0">
                <a:solidFill>
                  <a:srgbClr val="000000"/>
                </a:solidFill>
              </a:rPr>
              <a:t> &amp; improving health and wellbeing).</a:t>
            </a:r>
          </a:p>
          <a:p>
            <a:endParaRPr lang="en-US"/>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a:xfrm>
            <a:off x="288649" y="3771464"/>
            <a:ext cx="3050899" cy="305436"/>
          </a:xfrm>
        </p:spPr>
        <p:txBody>
          <a:bodyPr lIns="91440" tIns="45720" rIns="91440" bIns="45720" anchor="t"/>
          <a:lstStyle/>
          <a:p>
            <a:r>
              <a:rPr lang="en-US" sz="800" b="0">
                <a:ea typeface="Calibri"/>
                <a:cs typeface="Calibri"/>
              </a:rPr>
              <a:t>Make classroom environments more inclusive by reducing unnecessary sensory input. </a:t>
            </a:r>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4353561"/>
            <a:ext cx="3050899" cy="305436"/>
          </a:xfrm>
        </p:spPr>
        <p:txBody>
          <a:bodyPr lIns="91440" tIns="45720" rIns="91440" bIns="45720" anchor="t"/>
          <a:lstStyle/>
          <a:p>
            <a:r>
              <a:rPr lang="en-US" sz="800" b="0" dirty="0">
                <a:ea typeface="Calibri"/>
                <a:cs typeface="Calibri"/>
              </a:rPr>
              <a:t>Strengthen </a:t>
            </a:r>
            <a:r>
              <a:rPr lang="en-US" sz="800" b="0" dirty="0" err="1">
                <a:ea typeface="Calibri"/>
                <a:cs typeface="Calibri"/>
              </a:rPr>
              <a:t>personalised</a:t>
            </a:r>
            <a:r>
              <a:rPr lang="en-US" sz="800" b="0" dirty="0">
                <a:ea typeface="Calibri"/>
                <a:cs typeface="Calibri"/>
              </a:rPr>
              <a:t> support (IEPs, CPMs) by embedding pupil voice and shared planning through pupil passports.</a:t>
            </a:r>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a:xfrm>
            <a:off x="270186" y="4940045"/>
            <a:ext cx="3230696" cy="356806"/>
          </a:xfrm>
        </p:spPr>
        <p:txBody>
          <a:bodyPr lIns="91440" tIns="45720" rIns="91440" bIns="45720" anchor="t"/>
          <a:lstStyle/>
          <a:p>
            <a:r>
              <a:rPr lang="en-US" sz="800" b="0">
                <a:ea typeface="Calibri"/>
                <a:cs typeface="Calibri"/>
              </a:rPr>
              <a:t>Expand the use of structural teaching approaches for pupils requiring additional visual and environmental support. </a:t>
            </a:r>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a:xfrm>
            <a:off x="288649" y="5503297"/>
            <a:ext cx="3050899" cy="305436"/>
          </a:xfrm>
        </p:spPr>
        <p:txBody>
          <a:bodyPr lIns="91440" tIns="45720" rIns="91440" bIns="45720" anchor="t"/>
          <a:lstStyle/>
          <a:p>
            <a:r>
              <a:rPr lang="en-US" sz="800" b="0">
                <a:ea typeface="Calibri"/>
                <a:cs typeface="Calibri"/>
              </a:rPr>
              <a:t>Strengthen whole school approaches in nurturing and positive relationships by embedding the ATSSA framework.</a:t>
            </a:r>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a:xfrm>
            <a:off x="3938094" y="3733277"/>
            <a:ext cx="2966247" cy="503820"/>
          </a:xfrm>
        </p:spPr>
        <p:txBody>
          <a:bodyPr lIns="91440" tIns="45720" rIns="91440" bIns="45720" anchor="t"/>
          <a:lstStyle/>
          <a:p>
            <a:r>
              <a:rPr lang="en-US" sz="800">
                <a:ea typeface="Calibri"/>
                <a:cs typeface="Calibri"/>
              </a:rPr>
              <a:t>CIRCLE Inclusive classroom audit tool used focusing on sensory input, immediate changes made based on audit outcomes such as decluttering displays, creating low stimulation learning zones.</a:t>
            </a:r>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lIns="91440" tIns="45720" rIns="91440" bIns="45720" anchor="t"/>
          <a:lstStyle/>
          <a:p>
            <a:r>
              <a:rPr lang="en-US"/>
              <a:t>All staff</a:t>
            </a:r>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a:xfrm>
            <a:off x="6959194" y="3334307"/>
            <a:ext cx="1024844" cy="208259"/>
          </a:xfrm>
        </p:spPr>
        <p:txBody>
          <a:bodyPr lIns="91440" tIns="45720" rIns="91440" bIns="45720" anchor="t"/>
          <a:lstStyle/>
          <a:p>
            <a:r>
              <a:rPr lang="en-US"/>
              <a:t>August/September</a:t>
            </a:r>
            <a:endParaRPr lang="en-US">
              <a:ea typeface="Calibri"/>
              <a:cs typeface="Calibri"/>
            </a:endParaRPr>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378565" y="3752975"/>
            <a:ext cx="2666585" cy="469573"/>
          </a:xfrm>
        </p:spPr>
        <p:txBody>
          <a:bodyPr lIns="91440" tIns="45720" rIns="91440" bIns="45720" anchor="t"/>
          <a:lstStyle/>
          <a:p>
            <a:r>
              <a:rPr lang="en-US" sz="800">
                <a:ea typeface="Calibri"/>
                <a:cs typeface="Calibri"/>
              </a:rPr>
              <a:t>CIRCLE audits completed and acted upon. Sensory environment improvements evident in QA visits. </a:t>
            </a:r>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a:xfrm>
            <a:off x="3939442" y="4327664"/>
            <a:ext cx="2792550" cy="506865"/>
          </a:xfrm>
        </p:spPr>
        <p:txBody>
          <a:bodyPr lIns="91440" tIns="45720" rIns="91440" bIns="45720" anchor="t"/>
          <a:lstStyle/>
          <a:p>
            <a:r>
              <a:rPr lang="en-US" sz="800">
                <a:ea typeface="Calibri"/>
                <a:cs typeface="Calibri"/>
              </a:rPr>
              <a:t>Passports created for pupils with complex needs (COS 3). Class teachers shadow HWB lead. Pilot tool to capture pupil voice in GIRFEC meetings.</a:t>
            </a:r>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lIns="91440" tIns="45720" rIns="91440" bIns="45720" anchor="t"/>
          <a:lstStyle/>
          <a:p>
            <a:r>
              <a:rPr lang="en-US">
                <a:ea typeface="Calibri"/>
                <a:cs typeface="Calibri"/>
              </a:rPr>
              <a:t>All staff</a:t>
            </a:r>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a:xfrm>
            <a:off x="6847883" y="3931563"/>
            <a:ext cx="1129987" cy="197916"/>
          </a:xfrm>
        </p:spPr>
        <p:txBody>
          <a:bodyPr lIns="91440" tIns="45720" rIns="91440" bIns="45720" anchor="t"/>
          <a:lstStyle/>
          <a:p>
            <a:r>
              <a:rPr lang="en-US">
                <a:ea typeface="Calibri"/>
                <a:cs typeface="Calibri"/>
              </a:rPr>
              <a:t>August in-set</a:t>
            </a:r>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a:xfrm>
            <a:off x="8378565" y="4432164"/>
            <a:ext cx="2666585" cy="469573"/>
          </a:xfrm>
        </p:spPr>
        <p:txBody>
          <a:bodyPr lIns="91440" tIns="45720" rIns="91440" bIns="45720" anchor="t"/>
          <a:lstStyle/>
          <a:p>
            <a:r>
              <a:rPr lang="en-US" sz="800">
                <a:ea typeface="Calibri"/>
                <a:cs typeface="Calibri"/>
              </a:rPr>
              <a:t>Pupil voice embedded in CPMS &amp; IEPs.</a:t>
            </a:r>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a:xfrm>
            <a:off x="3988217" y="5494801"/>
            <a:ext cx="2666585" cy="469573"/>
          </a:xfrm>
        </p:spPr>
        <p:txBody>
          <a:bodyPr lIns="91440" tIns="45720" rIns="91440" bIns="45720" anchor="t"/>
          <a:lstStyle/>
          <a:p>
            <a:r>
              <a:rPr lang="en-US" sz="800">
                <a:ea typeface="Calibri"/>
                <a:cs typeface="Calibri"/>
              </a:rPr>
              <a:t>Complete ATSSA (trauma) Bronze award application &amp; create new action plan. Engage new parents around reviewing Positive Relationships policy. </a:t>
            </a:r>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lIns="91440" tIns="45720" rIns="91440" bIns="45720" anchor="t"/>
          <a:lstStyle/>
          <a:p>
            <a:r>
              <a:rPr lang="en-US"/>
              <a:t>HWB lead &amp; CTs</a:t>
            </a:r>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a:xfrm>
            <a:off x="6962277" y="4550287"/>
            <a:ext cx="858590" cy="273117"/>
          </a:xfrm>
        </p:spPr>
        <p:txBody>
          <a:bodyPr lIns="91440" tIns="45720" rIns="91440" bIns="45720" anchor="t"/>
          <a:lstStyle/>
          <a:p>
            <a:r>
              <a:rPr lang="en-US">
                <a:ea typeface="Calibri"/>
                <a:cs typeface="Calibri"/>
              </a:rPr>
              <a:t>September </a:t>
            </a:r>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a:xfrm>
            <a:off x="8378565" y="4914622"/>
            <a:ext cx="2666585" cy="469573"/>
          </a:xfrm>
        </p:spPr>
        <p:txBody>
          <a:bodyPr lIns="91440" tIns="45720" rIns="91440" bIns="45720" anchor="t"/>
          <a:lstStyle/>
          <a:p>
            <a:r>
              <a:rPr lang="en-US" sz="800">
                <a:ea typeface="Calibri"/>
                <a:cs typeface="Calibri"/>
              </a:rPr>
              <a:t>Increased staff confidence in TEACCH approach measured through a Glow form. Enhanced pupil engagement and independence seen in observations. </a:t>
            </a:r>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a:xfrm>
            <a:off x="4003330" y="4904123"/>
            <a:ext cx="2666585" cy="469573"/>
          </a:xfrm>
        </p:spPr>
        <p:txBody>
          <a:bodyPr lIns="91440" tIns="45720" rIns="91440" bIns="45720" anchor="t"/>
          <a:lstStyle/>
          <a:p>
            <a:r>
              <a:rPr lang="en-US" sz="800">
                <a:ea typeface="Calibri"/>
                <a:cs typeface="Calibri"/>
              </a:rPr>
              <a:t>Identify individuals who require TEACCH approach in classrooms. Arrange best practice visits to small group setting. </a:t>
            </a:r>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a:xfrm>
            <a:off x="6963640" y="4931634"/>
            <a:ext cx="858590" cy="187478"/>
          </a:xfrm>
        </p:spPr>
        <p:txBody>
          <a:bodyPr/>
          <a:lstStyle/>
          <a:p>
            <a:r>
              <a:rPr lang="en-US"/>
              <a:t>ASN led &amp; staff</a:t>
            </a:r>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lIns="91440" tIns="45720" rIns="91440" bIns="45720" anchor="t"/>
          <a:lstStyle/>
          <a:p>
            <a:r>
              <a:rPr lang="en-US">
                <a:ea typeface="Calibri"/>
                <a:cs typeface="Calibri"/>
              </a:rPr>
              <a:t>September</a:t>
            </a:r>
            <a:endParaRPr lang="en-US"/>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a:xfrm>
            <a:off x="8378565" y="5635381"/>
            <a:ext cx="2666585" cy="469573"/>
          </a:xfrm>
        </p:spPr>
        <p:txBody>
          <a:bodyPr lIns="91440" tIns="45720" rIns="91440" bIns="45720" anchor="t"/>
          <a:lstStyle/>
          <a:p>
            <a:r>
              <a:rPr lang="en-US" sz="800">
                <a:ea typeface="Calibri"/>
                <a:cs typeface="Calibri"/>
              </a:rPr>
              <a:t>Bronze award achieved with clear next steps identified. </a:t>
            </a:r>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a:xfrm>
            <a:off x="4022521" y="5494832"/>
            <a:ext cx="2666585" cy="469573"/>
          </a:xfrm>
        </p:spPr>
        <p:txBody>
          <a:bodyPr lIns="91440" tIns="45720" rIns="91440" bIns="45720" anchor="t"/>
          <a:lstStyle/>
          <a:p>
            <a:endParaRPr lang="en-US">
              <a:ea typeface="Calibri"/>
              <a:cs typeface="Calibri"/>
            </a:endParaRPr>
          </a:p>
          <a:p>
            <a:endParaRPr lang="en-US"/>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a:xfrm>
            <a:off x="6950904" y="5538599"/>
            <a:ext cx="1131545" cy="198851"/>
          </a:xfrm>
        </p:spPr>
        <p:txBody>
          <a:bodyPr lIns="91440" tIns="45720" rIns="91440" bIns="45720" anchor="t"/>
          <a:lstStyle/>
          <a:p>
            <a:r>
              <a:rPr lang="en-US"/>
              <a:t>ASN &amp;teaching staff </a:t>
            </a:r>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lIns="91440" tIns="45720" rIns="91440" bIns="45720" anchor="t"/>
          <a:lstStyle/>
          <a:p>
            <a:r>
              <a:rPr lang="en-US">
                <a:ea typeface="Calibri"/>
                <a:cs typeface="Calibri"/>
              </a:rPr>
              <a:t>September</a:t>
            </a:r>
            <a:endParaRPr lang="en-US"/>
          </a:p>
        </p:txBody>
      </p:sp>
      <p:pic>
        <p:nvPicPr>
          <p:cNvPr id="36" name="Picture Placeholder 35"/>
          <p:cNvPicPr>
            <a:picLocks noGrp="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
        <p:nvSpPr>
          <p:cNvPr id="2" name="AutoShape 2" descr="https://euc-powerpoint.officeapps.live.com/pods/GetClipboardImage.ashx?Id=5dfb4e80-4fd9-44b0-9a52-addca0f69136&amp;DC=GEU9&amp;pkey=3f470a79-2234-4623-91f1-60afc408855e&amp;wdwaccluster=GEU9"/>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Text Placeholder 5">
            <a:extLst>
              <a:ext uri="{FF2B5EF4-FFF2-40B4-BE49-F238E27FC236}">
                <a16:creationId xmlns:a16="http://schemas.microsoft.com/office/drawing/2014/main" id="{F0AC630B-02EF-DA65-C257-4C09FD5993F7}"/>
              </a:ext>
            </a:extLst>
          </p:cNvPr>
          <p:cNvSpPr txBox="1">
            <a:spLocks/>
          </p:cNvSpPr>
          <p:nvPr/>
        </p:nvSpPr>
        <p:spPr>
          <a:xfrm>
            <a:off x="288649" y="3165281"/>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dirty="0">
                <a:ea typeface="Calibri"/>
                <a:cs typeface="Calibri"/>
              </a:rPr>
              <a:t>Conduct a thematic review in collaboration with cluster schools to evaluate and promote equity in access, opportunity and outcomes across the work of the school. </a:t>
            </a:r>
            <a:endParaRPr lang="en-US" sz="800" b="0" dirty="0"/>
          </a:p>
        </p:txBody>
      </p:sp>
      <p:sp>
        <p:nvSpPr>
          <p:cNvPr id="38" name="Text Placeholder 10">
            <a:extLst>
              <a:ext uri="{FF2B5EF4-FFF2-40B4-BE49-F238E27FC236}">
                <a16:creationId xmlns:a16="http://schemas.microsoft.com/office/drawing/2014/main" id="{15FC3558-F9FC-51C4-7E6E-522A79A3C295}"/>
              </a:ext>
            </a:extLst>
          </p:cNvPr>
          <p:cNvSpPr txBox="1">
            <a:spLocks/>
          </p:cNvSpPr>
          <p:nvPr/>
        </p:nvSpPr>
        <p:spPr>
          <a:xfrm>
            <a:off x="3958875" y="3137532"/>
            <a:ext cx="2966247" cy="50382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000" b="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a:ea typeface="Calibri"/>
                <a:cs typeface="Calibri"/>
              </a:rPr>
              <a:t>Form a working group with key partners to define scope and theme of equity to be reviewed. Collect and </a:t>
            </a:r>
            <a:r>
              <a:rPr lang="en-US" sz="800" err="1">
                <a:ea typeface="Calibri"/>
                <a:cs typeface="Calibri"/>
              </a:rPr>
              <a:t>analyse</a:t>
            </a:r>
            <a:r>
              <a:rPr lang="en-US" sz="800">
                <a:ea typeface="Calibri"/>
                <a:cs typeface="Calibri"/>
              </a:rPr>
              <a:t> data across cluster schools around attainment, attendance, participation, exclusions. </a:t>
            </a:r>
          </a:p>
        </p:txBody>
      </p:sp>
      <p:sp>
        <p:nvSpPr>
          <p:cNvPr id="40" name="Text Placeholder 13">
            <a:extLst>
              <a:ext uri="{FF2B5EF4-FFF2-40B4-BE49-F238E27FC236}">
                <a16:creationId xmlns:a16="http://schemas.microsoft.com/office/drawing/2014/main" id="{71AF49C6-57B3-BE45-D5B6-B55FB1C999CF}"/>
              </a:ext>
            </a:extLst>
          </p:cNvPr>
          <p:cNvSpPr txBox="1">
            <a:spLocks/>
          </p:cNvSpPr>
          <p:nvPr/>
        </p:nvSpPr>
        <p:spPr>
          <a:xfrm>
            <a:off x="8330075" y="3191866"/>
            <a:ext cx="2666585" cy="46957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000" b="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a:ea typeface="Calibri"/>
                <a:cs typeface="Calibri"/>
              </a:rPr>
              <a:t>Shared equity strategies adopted. Clear improvements in equity-related measures noted in QA. </a:t>
            </a:r>
          </a:p>
        </p:txBody>
      </p:sp>
      <p:sp>
        <p:nvSpPr>
          <p:cNvPr id="10" name="Rectangle 9">
            <a:extLst>
              <a:ext uri="{FF2B5EF4-FFF2-40B4-BE49-F238E27FC236}">
                <a16:creationId xmlns:a16="http://schemas.microsoft.com/office/drawing/2014/main" id="{7B8D1702-2FF4-EF42-4DA8-5469B8D3571E}"/>
              </a:ext>
            </a:extLst>
          </p:cNvPr>
          <p:cNvSpPr/>
          <p:nvPr/>
        </p:nvSpPr>
        <p:spPr>
          <a:xfrm>
            <a:off x="11506200" y="3204566"/>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2C420EB-49AA-51C9-901E-33B9964B09E4}"/>
              </a:ext>
            </a:extLst>
          </p:cNvPr>
          <p:cNvSpPr/>
          <p:nvPr/>
        </p:nvSpPr>
        <p:spPr>
          <a:xfrm>
            <a:off x="11499850" y="3782270"/>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B306A0F0-4704-85C3-3FC2-67AA3F8F933F}"/>
              </a:ext>
            </a:extLst>
          </p:cNvPr>
          <p:cNvSpPr/>
          <p:nvPr/>
        </p:nvSpPr>
        <p:spPr>
          <a:xfrm>
            <a:off x="11506200" y="4418006"/>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92A660E7-1100-EB14-086A-63F1F5D4E161}"/>
              </a:ext>
            </a:extLst>
          </p:cNvPr>
          <p:cNvSpPr/>
          <p:nvPr/>
        </p:nvSpPr>
        <p:spPr>
          <a:xfrm>
            <a:off x="11499850" y="5551299"/>
            <a:ext cx="292100" cy="29136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DB86D4E-FB07-0F21-E88D-A8A8533F894F}"/>
              </a:ext>
            </a:extLst>
          </p:cNvPr>
          <p:cNvSpPr/>
          <p:nvPr/>
        </p:nvSpPr>
        <p:spPr>
          <a:xfrm>
            <a:off x="11506200" y="4972765"/>
            <a:ext cx="292100" cy="29136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7086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1277-D2A5-1E3C-A304-00A1AB30577F}"/>
              </a:ext>
            </a:extLst>
          </p:cNvPr>
          <p:cNvSpPr>
            <a:spLocks noGrp="1"/>
          </p:cNvSpPr>
          <p:nvPr>
            <p:ph type="ctrTitle"/>
          </p:nvPr>
        </p:nvSpPr>
        <p:spPr/>
        <p:txBody>
          <a:bodyPr/>
          <a:lstStyle/>
          <a:p>
            <a:r>
              <a:rPr lang="en-US"/>
              <a:t>St Mary’s Primary School Bathgate</a:t>
            </a:r>
          </a:p>
        </p:txBody>
      </p:sp>
      <p:sp>
        <p:nvSpPr>
          <p:cNvPr id="4" name="Text Placeholder 3">
            <a:extLst>
              <a:ext uri="{FF2B5EF4-FFF2-40B4-BE49-F238E27FC236}">
                <a16:creationId xmlns:a16="http://schemas.microsoft.com/office/drawing/2014/main" id="{003DB2B4-66B8-D652-33CD-B5B5CDDED430}"/>
              </a:ext>
            </a:extLst>
          </p:cNvPr>
          <p:cNvSpPr>
            <a:spLocks noGrp="1"/>
          </p:cNvSpPr>
          <p:nvPr>
            <p:ph type="body" sz="half" idx="12"/>
          </p:nvPr>
        </p:nvSpPr>
        <p:spPr>
          <a:xfrm>
            <a:off x="2713757" y="1350213"/>
            <a:ext cx="8060205" cy="469573"/>
          </a:xfrm>
        </p:spPr>
        <p:txBody>
          <a:bodyPr lIns="91440" tIns="45720" rIns="91440" bIns="45720" anchor="t"/>
          <a:lstStyle/>
          <a:p>
            <a:r>
              <a:rPr lang="en-US" sz="1400" i="0">
                <a:solidFill>
                  <a:schemeClr val="tx1"/>
                </a:solidFill>
              </a:rPr>
              <a:t>Provide high-quality, </a:t>
            </a:r>
            <a:r>
              <a:rPr lang="en-US" sz="1400" i="0" err="1">
                <a:solidFill>
                  <a:schemeClr val="tx1"/>
                </a:solidFill>
              </a:rPr>
              <a:t>personalised</a:t>
            </a:r>
            <a:r>
              <a:rPr lang="en-US" sz="1400" i="0">
                <a:solidFill>
                  <a:schemeClr val="tx1"/>
                </a:solidFill>
              </a:rPr>
              <a:t> learning experiences that enable all pupils to thrive, achieve their full potential, and develop as successful learners (assessment &amp; differentiation with a focus on equity- closing the gap).</a:t>
            </a:r>
          </a:p>
          <a:p>
            <a:endParaRPr lang="en-US">
              <a:solidFill>
                <a:schemeClr val="tx1"/>
              </a:solidFill>
              <a:ea typeface="Calibri"/>
              <a:cs typeface="Calibri"/>
            </a:endParaRPr>
          </a:p>
        </p:txBody>
      </p:sp>
      <p:sp>
        <p:nvSpPr>
          <p:cNvPr id="5" name="Text Placeholder 4">
            <a:extLst>
              <a:ext uri="{FF2B5EF4-FFF2-40B4-BE49-F238E27FC236}">
                <a16:creationId xmlns:a16="http://schemas.microsoft.com/office/drawing/2014/main" id="{F9F8D7AB-1202-C1E2-C27E-107E3EAEEE7D}"/>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DAB9D981-E5F0-F865-DE03-3027A6D44E53}"/>
              </a:ext>
            </a:extLst>
          </p:cNvPr>
          <p:cNvSpPr>
            <a:spLocks noGrp="1"/>
          </p:cNvSpPr>
          <p:nvPr>
            <p:ph type="body" sz="half" idx="15"/>
          </p:nvPr>
        </p:nvSpPr>
        <p:spPr/>
        <p:txBody>
          <a:bodyPr lIns="91440" tIns="45720" rIns="91440" bIns="45720" anchor="t"/>
          <a:lstStyle/>
          <a:p>
            <a:r>
              <a:rPr lang="en-US" sz="800" b="0">
                <a:ea typeface="Calibri"/>
                <a:cs typeface="Calibri"/>
              </a:rPr>
              <a:t>Improving differentiation strategies in core subject teaching to ensure appropriate support and challenge. </a:t>
            </a:r>
          </a:p>
        </p:txBody>
      </p:sp>
      <p:sp>
        <p:nvSpPr>
          <p:cNvPr id="8" name="Text Placeholder 7">
            <a:extLst>
              <a:ext uri="{FF2B5EF4-FFF2-40B4-BE49-F238E27FC236}">
                <a16:creationId xmlns:a16="http://schemas.microsoft.com/office/drawing/2014/main" id="{5988EBAD-00B2-E623-E517-6299F34FD39F}"/>
              </a:ext>
            </a:extLst>
          </p:cNvPr>
          <p:cNvSpPr>
            <a:spLocks noGrp="1"/>
          </p:cNvSpPr>
          <p:nvPr>
            <p:ph type="body" sz="half" idx="17"/>
          </p:nvPr>
        </p:nvSpPr>
        <p:spPr>
          <a:xfrm>
            <a:off x="271331" y="3780199"/>
            <a:ext cx="3050899" cy="305436"/>
          </a:xfrm>
        </p:spPr>
        <p:txBody>
          <a:bodyPr lIns="91440" tIns="45720" rIns="91440" bIns="45720" anchor="t"/>
          <a:lstStyle/>
          <a:p>
            <a:endParaRPr lang="en-US" sz="800">
              <a:solidFill>
                <a:srgbClr val="000000"/>
              </a:solidFill>
              <a:ea typeface="Calibri"/>
              <a:cs typeface="Calibri"/>
            </a:endParaRPr>
          </a:p>
          <a:p>
            <a:endParaRPr lang="en-US" sz="800">
              <a:solidFill>
                <a:srgbClr val="000000"/>
              </a:solidFill>
              <a:ea typeface="Calibri"/>
              <a:cs typeface="Calibri"/>
            </a:endParaRPr>
          </a:p>
        </p:txBody>
      </p:sp>
      <p:sp>
        <p:nvSpPr>
          <p:cNvPr id="9" name="Text Placeholder 8">
            <a:extLst>
              <a:ext uri="{FF2B5EF4-FFF2-40B4-BE49-F238E27FC236}">
                <a16:creationId xmlns:a16="http://schemas.microsoft.com/office/drawing/2014/main" id="{9802FDB8-3173-B3D6-4E2F-98686D24B01E}"/>
              </a:ext>
            </a:extLst>
          </p:cNvPr>
          <p:cNvSpPr>
            <a:spLocks noGrp="1"/>
          </p:cNvSpPr>
          <p:nvPr>
            <p:ph type="body" sz="half" idx="18"/>
          </p:nvPr>
        </p:nvSpPr>
        <p:spPr>
          <a:xfrm>
            <a:off x="285313" y="4403928"/>
            <a:ext cx="3050899" cy="380481"/>
          </a:xfrm>
        </p:spPr>
        <p:txBody>
          <a:bodyPr lIns="91440" tIns="45720" rIns="91440" bIns="45720" anchor="t"/>
          <a:lstStyle/>
          <a:p>
            <a:endParaRPr lang="en-US" sz="800">
              <a:solidFill>
                <a:srgbClr val="000000"/>
              </a:solidFill>
              <a:ea typeface="Calibri"/>
              <a:cs typeface="Calibri"/>
            </a:endParaRPr>
          </a:p>
          <a:p>
            <a:endParaRPr lang="en-US" sz="800">
              <a:solidFill>
                <a:srgbClr val="000000"/>
              </a:solidFill>
              <a:ea typeface="Calibri"/>
              <a:cs typeface="Calibri"/>
            </a:endParaRPr>
          </a:p>
          <a:p>
            <a:endParaRPr lang="en-US" sz="800">
              <a:solidFill>
                <a:srgbClr val="000000"/>
              </a:solidFill>
              <a:ea typeface="Calibri"/>
              <a:cs typeface="Calibri"/>
            </a:endParaRPr>
          </a:p>
        </p:txBody>
      </p:sp>
      <p:sp>
        <p:nvSpPr>
          <p:cNvPr id="11" name="Text Placeholder 10">
            <a:extLst>
              <a:ext uri="{FF2B5EF4-FFF2-40B4-BE49-F238E27FC236}">
                <a16:creationId xmlns:a16="http://schemas.microsoft.com/office/drawing/2014/main" id="{76D1C1F9-4C95-0C91-993D-9DEE916F836C}"/>
              </a:ext>
            </a:extLst>
          </p:cNvPr>
          <p:cNvSpPr>
            <a:spLocks noGrp="1"/>
          </p:cNvSpPr>
          <p:nvPr>
            <p:ph type="body" sz="half" idx="20"/>
          </p:nvPr>
        </p:nvSpPr>
        <p:spPr>
          <a:xfrm>
            <a:off x="4012511" y="3110060"/>
            <a:ext cx="2925245" cy="469573"/>
          </a:xfrm>
        </p:spPr>
        <p:txBody>
          <a:bodyPr lIns="91440" tIns="45720" rIns="91440" bIns="45720" anchor="t"/>
          <a:lstStyle/>
          <a:p>
            <a:pPr>
              <a:lnSpc>
                <a:spcPct val="100000"/>
              </a:lnSpc>
            </a:pPr>
            <a:endParaRPr lang="en-US" sz="800">
              <a:solidFill>
                <a:schemeClr val="tx1"/>
              </a:solidFill>
              <a:ea typeface="Calibri"/>
              <a:cs typeface="Calibri"/>
            </a:endParaRPr>
          </a:p>
          <a:p>
            <a:pPr marL="171450" indent="-171450">
              <a:buFont typeface="Calibri" panose="020B0604020202020204" pitchFamily="34" charset="0"/>
              <a:buChar char="-"/>
            </a:pPr>
            <a:endParaRPr lang="en-US" sz="800">
              <a:solidFill>
                <a:schemeClr val="tx1"/>
              </a:solidFill>
              <a:ea typeface="Calibri"/>
              <a:cs typeface="Calibri"/>
            </a:endParaRPr>
          </a:p>
          <a:p>
            <a:pPr marL="171450" indent="-171450">
              <a:buFont typeface="Calibri" panose="020B0604020202020204" pitchFamily="34" charset="0"/>
              <a:buChar char="-"/>
            </a:pPr>
            <a:endParaRPr lang="en-US">
              <a:solidFill>
                <a:schemeClr val="accent1">
                  <a:lumMod val="60000"/>
                  <a:lumOff val="40000"/>
                </a:schemeClr>
              </a:solidFill>
              <a:ea typeface="Calibri"/>
              <a:cs typeface="Calibri"/>
            </a:endParaRPr>
          </a:p>
        </p:txBody>
      </p:sp>
      <p:sp>
        <p:nvSpPr>
          <p:cNvPr id="12" name="Text Placeholder 11">
            <a:extLst>
              <a:ext uri="{FF2B5EF4-FFF2-40B4-BE49-F238E27FC236}">
                <a16:creationId xmlns:a16="http://schemas.microsoft.com/office/drawing/2014/main" id="{6C1FB90C-54AE-D671-89CA-9FFA140CD34C}"/>
              </a:ext>
            </a:extLst>
          </p:cNvPr>
          <p:cNvSpPr>
            <a:spLocks noGrp="1"/>
          </p:cNvSpPr>
          <p:nvPr>
            <p:ph type="body" sz="half" idx="22"/>
          </p:nvPr>
        </p:nvSpPr>
        <p:spPr/>
        <p:txBody>
          <a:bodyPr lIns="91440" tIns="45720" rIns="91440" bIns="45720" anchor="t"/>
          <a:lstStyle/>
          <a:p>
            <a:r>
              <a:rPr lang="en-US" sz="700">
                <a:ea typeface="Calibri"/>
                <a:cs typeface="Calibri"/>
              </a:rPr>
              <a:t>Equity team/resources </a:t>
            </a:r>
          </a:p>
        </p:txBody>
      </p:sp>
      <p:sp>
        <p:nvSpPr>
          <p:cNvPr id="13" name="Text Placeholder 12">
            <a:extLst>
              <a:ext uri="{FF2B5EF4-FFF2-40B4-BE49-F238E27FC236}">
                <a16:creationId xmlns:a16="http://schemas.microsoft.com/office/drawing/2014/main" id="{DDD6CC66-B866-BA24-412D-C4B1BA621A7F}"/>
              </a:ext>
            </a:extLst>
          </p:cNvPr>
          <p:cNvSpPr>
            <a:spLocks noGrp="1"/>
          </p:cNvSpPr>
          <p:nvPr>
            <p:ph type="body" sz="half" idx="23"/>
          </p:nvPr>
        </p:nvSpPr>
        <p:spPr>
          <a:xfrm>
            <a:off x="6952267" y="3329403"/>
            <a:ext cx="858590" cy="187478"/>
          </a:xfrm>
        </p:spPr>
        <p:txBody>
          <a:bodyPr lIns="91440" tIns="45720" rIns="91440" bIns="45720" anchor="t"/>
          <a:lstStyle/>
          <a:p>
            <a:r>
              <a:rPr lang="en-US" sz="700">
                <a:ea typeface="Calibri"/>
                <a:cs typeface="Calibri"/>
              </a:rPr>
              <a:t>October-November</a:t>
            </a:r>
          </a:p>
        </p:txBody>
      </p:sp>
      <p:sp>
        <p:nvSpPr>
          <p:cNvPr id="14" name="Text Placeholder 13">
            <a:extLst>
              <a:ext uri="{FF2B5EF4-FFF2-40B4-BE49-F238E27FC236}">
                <a16:creationId xmlns:a16="http://schemas.microsoft.com/office/drawing/2014/main" id="{D64E9D14-A012-156E-BF97-5D0038E1E0F4}"/>
              </a:ext>
            </a:extLst>
          </p:cNvPr>
          <p:cNvSpPr>
            <a:spLocks noGrp="1"/>
          </p:cNvSpPr>
          <p:nvPr>
            <p:ph type="body" sz="half" idx="24"/>
          </p:nvPr>
        </p:nvSpPr>
        <p:spPr>
          <a:xfrm>
            <a:off x="8378565" y="3193309"/>
            <a:ext cx="2666585" cy="469573"/>
          </a:xfrm>
        </p:spPr>
        <p:txBody>
          <a:bodyPr lIns="91440" tIns="45720" rIns="91440" bIns="45720" anchor="t"/>
          <a:lstStyle/>
          <a:p>
            <a:r>
              <a:rPr lang="en-US" sz="800">
                <a:ea typeface="Calibri"/>
                <a:cs typeface="Calibri"/>
              </a:rPr>
              <a:t>Evidence of differentiated tasks in planning and assessment. Achieved actions in working party action plans.</a:t>
            </a:r>
          </a:p>
        </p:txBody>
      </p:sp>
      <p:sp>
        <p:nvSpPr>
          <p:cNvPr id="15" name="Text Placeholder 14">
            <a:extLst>
              <a:ext uri="{FF2B5EF4-FFF2-40B4-BE49-F238E27FC236}">
                <a16:creationId xmlns:a16="http://schemas.microsoft.com/office/drawing/2014/main" id="{81B46CE0-749E-24D5-C829-55E1D57855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4996A64-22F9-FD90-BB6A-2D3B301A9D7C}"/>
              </a:ext>
            </a:extLst>
          </p:cNvPr>
          <p:cNvSpPr>
            <a:spLocks noGrp="1"/>
          </p:cNvSpPr>
          <p:nvPr>
            <p:ph type="body" sz="half" idx="26"/>
          </p:nvPr>
        </p:nvSpPr>
        <p:spPr>
          <a:xfrm>
            <a:off x="4015208" y="3159207"/>
            <a:ext cx="2666585" cy="469573"/>
          </a:xfrm>
        </p:spPr>
        <p:txBody>
          <a:bodyPr lIns="91440" tIns="45720" rIns="91440" bIns="45720" anchor="t"/>
          <a:lstStyle/>
          <a:p>
            <a:r>
              <a:rPr lang="en-US" sz="800" dirty="0">
                <a:ea typeface="Calibri"/>
                <a:cs typeface="Calibri"/>
              </a:rPr>
              <a:t>Working parties will continue to lead specific differentiation strategies in core subjects. Collaborative planning to ensure consistent application of differentiation.</a:t>
            </a:r>
          </a:p>
        </p:txBody>
      </p:sp>
      <p:sp>
        <p:nvSpPr>
          <p:cNvPr id="19" name="Text Placeholder 18">
            <a:extLst>
              <a:ext uri="{FF2B5EF4-FFF2-40B4-BE49-F238E27FC236}">
                <a16:creationId xmlns:a16="http://schemas.microsoft.com/office/drawing/2014/main" id="{EBEEF80D-082F-B076-0F42-19D89E961103}"/>
              </a:ext>
            </a:extLst>
          </p:cNvPr>
          <p:cNvSpPr>
            <a:spLocks noGrp="1"/>
          </p:cNvSpPr>
          <p:nvPr>
            <p:ph type="body" sz="half" idx="29"/>
          </p:nvPr>
        </p:nvSpPr>
        <p:spPr>
          <a:xfrm>
            <a:off x="8378565" y="3720289"/>
            <a:ext cx="2666585" cy="469573"/>
          </a:xfrm>
        </p:spPr>
        <p:txBody>
          <a:bodyPr lIns="91440" tIns="45720" rIns="91440" bIns="45720" anchor="t"/>
          <a:lstStyle/>
          <a:p>
            <a:r>
              <a:rPr lang="en-US">
                <a:ea typeface="Calibri"/>
                <a:cs typeface="Calibri"/>
              </a:rPr>
              <a:t>I</a:t>
            </a:r>
            <a:r>
              <a:rPr lang="en-US" sz="800">
                <a:ea typeface="Calibri"/>
                <a:cs typeface="Calibri"/>
              </a:rPr>
              <a:t>ncreased pupil engagement in Literacy tasks. Staff confidence in use of digital tools measured through a Glow form.</a:t>
            </a:r>
          </a:p>
        </p:txBody>
      </p:sp>
      <p:sp>
        <p:nvSpPr>
          <p:cNvPr id="20" name="Text Placeholder 19">
            <a:extLst>
              <a:ext uri="{FF2B5EF4-FFF2-40B4-BE49-F238E27FC236}">
                <a16:creationId xmlns:a16="http://schemas.microsoft.com/office/drawing/2014/main" id="{200832A6-1A78-FFBE-6BFF-C0E7C74623D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ABC7C3B9-811C-A23C-28FF-925DB4B5E227}"/>
              </a:ext>
            </a:extLst>
          </p:cNvPr>
          <p:cNvSpPr>
            <a:spLocks noGrp="1"/>
          </p:cNvSpPr>
          <p:nvPr>
            <p:ph type="body" sz="half" idx="31"/>
          </p:nvPr>
        </p:nvSpPr>
        <p:spPr/>
        <p:txBody>
          <a:bodyPr lIns="91440" tIns="45720" rIns="91440" bIns="45720" anchor="t"/>
          <a:lstStyle/>
          <a:p>
            <a:endParaRPr lang="en-US">
              <a:solidFill>
                <a:schemeClr val="tx1"/>
              </a:solidFill>
              <a:ea typeface="Calibri"/>
              <a:cs typeface="Calibri"/>
            </a:endParaRPr>
          </a:p>
          <a:p>
            <a:endParaRPr lang="en-US" sz="1100" i="0">
              <a:ea typeface="Calibri"/>
              <a:cs typeface="Calibri"/>
            </a:endParaRPr>
          </a:p>
        </p:txBody>
      </p:sp>
      <p:sp>
        <p:nvSpPr>
          <p:cNvPr id="24" name="Text Placeholder 23">
            <a:extLst>
              <a:ext uri="{FF2B5EF4-FFF2-40B4-BE49-F238E27FC236}">
                <a16:creationId xmlns:a16="http://schemas.microsoft.com/office/drawing/2014/main" id="{6B194757-01A4-6C8A-C292-AFA9F102C95C}"/>
              </a:ext>
            </a:extLst>
          </p:cNvPr>
          <p:cNvSpPr>
            <a:spLocks noGrp="1"/>
          </p:cNvSpPr>
          <p:nvPr>
            <p:ph type="body" sz="half" idx="34"/>
          </p:nvPr>
        </p:nvSpPr>
        <p:spPr/>
        <p:txBody>
          <a:bodyPr lIns="91440" tIns="45720" rIns="91440" bIns="45720" anchor="t"/>
          <a:lstStyle/>
          <a:p>
            <a:r>
              <a:rPr lang="en-US" sz="800">
                <a:ea typeface="Calibri"/>
                <a:cs typeface="Calibri"/>
              </a:rPr>
              <a:t>Increased confidence in digital pedagogy measured through a Glow form. Observed and tracked improvements in pupil engagement in Literacy. </a:t>
            </a:r>
          </a:p>
        </p:txBody>
      </p:sp>
      <p:sp>
        <p:nvSpPr>
          <p:cNvPr id="28" name="Text Placeholder 27">
            <a:extLst>
              <a:ext uri="{FF2B5EF4-FFF2-40B4-BE49-F238E27FC236}">
                <a16:creationId xmlns:a16="http://schemas.microsoft.com/office/drawing/2014/main" id="{6B47626E-68AA-D1B5-46A8-10A9DE8434BC}"/>
              </a:ext>
            </a:extLst>
          </p:cNvPr>
          <p:cNvSpPr>
            <a:spLocks noGrp="1"/>
          </p:cNvSpPr>
          <p:nvPr>
            <p:ph type="body" sz="half" idx="38"/>
          </p:nvPr>
        </p:nvSpPr>
        <p:spPr>
          <a:xfrm>
            <a:off x="6958951" y="5150841"/>
            <a:ext cx="992274" cy="281056"/>
          </a:xfrm>
        </p:spPr>
        <p:txBody>
          <a:bodyPr lIns="91440" tIns="45720" rIns="91440" bIns="45720" anchor="t"/>
          <a:lstStyle/>
          <a:p>
            <a:r>
              <a:rPr lang="en-US">
                <a:ea typeface="Calibri"/>
                <a:cs typeface="Calibri"/>
              </a:rPr>
              <a:t>November</a:t>
            </a:r>
          </a:p>
        </p:txBody>
      </p:sp>
      <p:sp>
        <p:nvSpPr>
          <p:cNvPr id="29" name="Text Placeholder 28">
            <a:extLst>
              <a:ext uri="{FF2B5EF4-FFF2-40B4-BE49-F238E27FC236}">
                <a16:creationId xmlns:a16="http://schemas.microsoft.com/office/drawing/2014/main" id="{31E7C923-CD53-1463-C335-0CC0B8C64C43}"/>
              </a:ext>
            </a:extLst>
          </p:cNvPr>
          <p:cNvSpPr>
            <a:spLocks noGrp="1"/>
          </p:cNvSpPr>
          <p:nvPr>
            <p:ph type="body" sz="half" idx="39"/>
          </p:nvPr>
        </p:nvSpPr>
        <p:spPr>
          <a:xfrm>
            <a:off x="8378565" y="5483148"/>
            <a:ext cx="2666585" cy="469573"/>
          </a:xfrm>
        </p:spPr>
        <p:txBody>
          <a:bodyPr lIns="91440" tIns="45720" rIns="91440" bIns="45720" anchor="t"/>
          <a:lstStyle/>
          <a:p>
            <a:r>
              <a:rPr lang="en-US" sz="800">
                <a:ea typeface="Calibri"/>
                <a:cs typeface="Calibri"/>
              </a:rPr>
              <a:t>Clear evidence of differentiation in pupil work seen in jotters. Increased achievement of WL writing targets recorded in trackers. </a:t>
            </a:r>
          </a:p>
        </p:txBody>
      </p:sp>
      <p:sp>
        <p:nvSpPr>
          <p:cNvPr id="30" name="Text Placeholder 29">
            <a:extLst>
              <a:ext uri="{FF2B5EF4-FFF2-40B4-BE49-F238E27FC236}">
                <a16:creationId xmlns:a16="http://schemas.microsoft.com/office/drawing/2014/main" id="{3845F7FC-0ED6-1681-5F91-87B410622263}"/>
              </a:ext>
            </a:extLst>
          </p:cNvPr>
          <p:cNvSpPr>
            <a:spLocks noGrp="1"/>
          </p:cNvSpPr>
          <p:nvPr>
            <p:ph type="body" sz="half" idx="40"/>
          </p:nvPr>
        </p:nvSpPr>
        <p:spPr>
          <a:xfrm>
            <a:off x="11434009" y="4399052"/>
            <a:ext cx="318940" cy="315414"/>
          </a:xfrm>
        </p:spPr>
        <p:txBody>
          <a:bodyPr/>
          <a:lstStyle/>
          <a:p>
            <a:endParaRPr lang="en-US"/>
          </a:p>
        </p:txBody>
      </p:sp>
      <p:sp>
        <p:nvSpPr>
          <p:cNvPr id="32" name="Text Placeholder 31">
            <a:extLst>
              <a:ext uri="{FF2B5EF4-FFF2-40B4-BE49-F238E27FC236}">
                <a16:creationId xmlns:a16="http://schemas.microsoft.com/office/drawing/2014/main" id="{F3511245-9392-6E91-C79E-D3DCC01D4935}"/>
              </a:ext>
            </a:extLst>
          </p:cNvPr>
          <p:cNvSpPr>
            <a:spLocks noGrp="1"/>
          </p:cNvSpPr>
          <p:nvPr>
            <p:ph type="body" sz="half" idx="42"/>
          </p:nvPr>
        </p:nvSpPr>
        <p:spPr/>
        <p:txBody>
          <a:bodyPr lIns="91440" tIns="45720" rIns="91440" bIns="45720" anchor="t"/>
          <a:lstStyle/>
          <a:p>
            <a:r>
              <a:rPr lang="en-US" err="1">
                <a:ea typeface="Calibri"/>
                <a:cs typeface="Calibri"/>
              </a:rPr>
              <a:t>Taching</a:t>
            </a:r>
            <a:r>
              <a:rPr lang="en-US">
                <a:ea typeface="Calibri"/>
                <a:cs typeface="Calibri"/>
              </a:rPr>
              <a:t> staff </a:t>
            </a:r>
            <a:endParaRPr lang="en-US"/>
          </a:p>
        </p:txBody>
      </p:sp>
      <p:sp>
        <p:nvSpPr>
          <p:cNvPr id="33" name="Text Placeholder 32">
            <a:extLst>
              <a:ext uri="{FF2B5EF4-FFF2-40B4-BE49-F238E27FC236}">
                <a16:creationId xmlns:a16="http://schemas.microsoft.com/office/drawing/2014/main" id="{AC99F482-B46F-0775-4D2E-4FBA9058AD1C}"/>
              </a:ext>
            </a:extLst>
          </p:cNvPr>
          <p:cNvSpPr>
            <a:spLocks noGrp="1"/>
          </p:cNvSpPr>
          <p:nvPr>
            <p:ph type="body" sz="half" idx="43"/>
          </p:nvPr>
        </p:nvSpPr>
        <p:spPr/>
        <p:txBody>
          <a:bodyPr lIns="91440" tIns="45720" rIns="91440" bIns="45720" anchor="t"/>
          <a:lstStyle/>
          <a:p>
            <a:r>
              <a:rPr lang="en-US">
                <a:ea typeface="Calibri"/>
                <a:cs typeface="Calibri"/>
              </a:rPr>
              <a:t>December</a:t>
            </a:r>
          </a:p>
        </p:txBody>
      </p:sp>
      <p:sp>
        <p:nvSpPr>
          <p:cNvPr id="36" name="Text Placeholder 35">
            <a:extLst>
              <a:ext uri="{FF2B5EF4-FFF2-40B4-BE49-F238E27FC236}">
                <a16:creationId xmlns:a16="http://schemas.microsoft.com/office/drawing/2014/main" id="{D800FF8F-122B-668A-313A-CFD930260730}"/>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4A71E2C1-8860-47A1-49E6-3ECE4B0715A6}"/>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1F8BBC94-C45A-C83D-7D6A-54EE43613CAE}"/>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6A062528-94C8-0247-3169-525657081A15}"/>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422E7513-4818-8EC0-994B-86A681DB3186}"/>
              </a:ext>
            </a:extLst>
          </p:cNvPr>
          <p:cNvSpPr>
            <a:spLocks noGrp="1"/>
          </p:cNvSpPr>
          <p:nvPr>
            <p:ph type="body" sz="half" idx="50"/>
          </p:nvPr>
        </p:nvSpPr>
        <p:spPr/>
        <p:txBody>
          <a:bodyPr/>
          <a:lstStyle/>
          <a:p>
            <a:endParaRPr lang="en-US"/>
          </a:p>
        </p:txBody>
      </p:sp>
      <p:pic>
        <p:nvPicPr>
          <p:cNvPr id="41" name="Picture Placeholder 40"/>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
        <p:nvSpPr>
          <p:cNvPr id="10" name="Text Placeholder 9">
            <a:extLst>
              <a:ext uri="{FF2B5EF4-FFF2-40B4-BE49-F238E27FC236}">
                <a16:creationId xmlns:a16="http://schemas.microsoft.com/office/drawing/2014/main" id="{8702DEE4-E983-A610-DED5-7E12A7AC1206}"/>
              </a:ext>
            </a:extLst>
          </p:cNvPr>
          <p:cNvSpPr>
            <a:spLocks noGrp="1"/>
          </p:cNvSpPr>
          <p:nvPr>
            <p:ph type="body" sz="half" idx="27"/>
          </p:nvPr>
        </p:nvSpPr>
        <p:spPr/>
        <p:txBody>
          <a:bodyPr lIns="91440" tIns="45720" rIns="91440" bIns="45720" anchor="t"/>
          <a:lstStyle/>
          <a:p>
            <a:r>
              <a:rPr lang="en-GB">
                <a:ea typeface="Calibri"/>
                <a:cs typeface="Calibri"/>
              </a:rPr>
              <a:t>All teaching</a:t>
            </a:r>
            <a:endParaRPr lang="en-GB"/>
          </a:p>
        </p:txBody>
      </p:sp>
      <p:sp>
        <p:nvSpPr>
          <p:cNvPr id="35" name="Text Placeholder 34">
            <a:extLst>
              <a:ext uri="{FF2B5EF4-FFF2-40B4-BE49-F238E27FC236}">
                <a16:creationId xmlns:a16="http://schemas.microsoft.com/office/drawing/2014/main" id="{485F10B8-4EDE-AF36-1DC6-22E99A6BA99A}"/>
              </a:ext>
            </a:extLst>
          </p:cNvPr>
          <p:cNvSpPr>
            <a:spLocks noGrp="1"/>
          </p:cNvSpPr>
          <p:nvPr>
            <p:ph type="body" sz="half" idx="28"/>
          </p:nvPr>
        </p:nvSpPr>
        <p:spPr/>
        <p:txBody>
          <a:bodyPr lIns="91440" tIns="45720" rIns="91440" bIns="45720" anchor="t"/>
          <a:lstStyle/>
          <a:p>
            <a:r>
              <a:rPr lang="en-GB">
                <a:ea typeface="Calibri"/>
                <a:cs typeface="Calibri"/>
              </a:rPr>
              <a:t>October</a:t>
            </a:r>
            <a:endParaRPr lang="en-GB"/>
          </a:p>
        </p:txBody>
      </p:sp>
      <p:sp>
        <p:nvSpPr>
          <p:cNvPr id="45" name="Text Placeholder 44">
            <a:extLst>
              <a:ext uri="{FF2B5EF4-FFF2-40B4-BE49-F238E27FC236}">
                <a16:creationId xmlns:a16="http://schemas.microsoft.com/office/drawing/2014/main" id="{0651ED9E-C648-A14B-2E03-0B7358C7E936}"/>
              </a:ext>
            </a:extLst>
          </p:cNvPr>
          <p:cNvSpPr>
            <a:spLocks noGrp="1"/>
          </p:cNvSpPr>
          <p:nvPr>
            <p:ph type="body" sz="half" idx="32"/>
          </p:nvPr>
        </p:nvSpPr>
        <p:spPr/>
        <p:txBody>
          <a:bodyPr lIns="91440" tIns="45720" rIns="91440" bIns="45720" anchor="t"/>
          <a:lstStyle/>
          <a:p>
            <a:r>
              <a:rPr lang="en-GB">
                <a:ea typeface="Calibri"/>
                <a:cs typeface="Calibri"/>
              </a:rPr>
              <a:t>October</a:t>
            </a:r>
            <a:endParaRPr lang="en-GB"/>
          </a:p>
        </p:txBody>
      </p:sp>
      <p:sp>
        <p:nvSpPr>
          <p:cNvPr id="48" name="Text Placeholder 47">
            <a:extLst>
              <a:ext uri="{FF2B5EF4-FFF2-40B4-BE49-F238E27FC236}">
                <a16:creationId xmlns:a16="http://schemas.microsoft.com/office/drawing/2014/main" id="{26B056DE-56B4-EB71-139D-56EA707A7B36}"/>
              </a:ext>
            </a:extLst>
          </p:cNvPr>
          <p:cNvSpPr>
            <a:spLocks noGrp="1"/>
          </p:cNvSpPr>
          <p:nvPr>
            <p:ph type="body" sz="half" idx="33"/>
          </p:nvPr>
        </p:nvSpPr>
        <p:spPr/>
        <p:txBody>
          <a:bodyPr lIns="91440" tIns="45720" rIns="91440" bIns="45720" anchor="t"/>
          <a:lstStyle/>
          <a:p>
            <a:r>
              <a:rPr lang="en-GB">
                <a:ea typeface="Calibri"/>
                <a:cs typeface="Calibri"/>
              </a:rPr>
              <a:t>November</a:t>
            </a:r>
            <a:endParaRPr lang="en-GB"/>
          </a:p>
        </p:txBody>
      </p:sp>
      <p:sp>
        <p:nvSpPr>
          <p:cNvPr id="50" name="Text Placeholder 49">
            <a:extLst>
              <a:ext uri="{FF2B5EF4-FFF2-40B4-BE49-F238E27FC236}">
                <a16:creationId xmlns:a16="http://schemas.microsoft.com/office/drawing/2014/main" id="{19C064E2-D634-0812-E51F-6F1363E8C268}"/>
              </a:ext>
            </a:extLst>
          </p:cNvPr>
          <p:cNvSpPr>
            <a:spLocks noGrp="1"/>
          </p:cNvSpPr>
          <p:nvPr>
            <p:ph type="body" sz="half" idx="37"/>
          </p:nvPr>
        </p:nvSpPr>
        <p:spPr/>
        <p:txBody>
          <a:bodyPr lIns="91440" tIns="45720" rIns="91440" bIns="45720" anchor="t"/>
          <a:lstStyle/>
          <a:p>
            <a:r>
              <a:rPr lang="en-GB">
                <a:ea typeface="Calibri"/>
                <a:cs typeface="Calibri"/>
              </a:rPr>
              <a:t>SLT &amp; Teaching staff</a:t>
            </a:r>
            <a:endParaRPr lang="en-GB"/>
          </a:p>
        </p:txBody>
      </p:sp>
      <p:sp>
        <p:nvSpPr>
          <p:cNvPr id="7" name="Text Placeholder 15">
            <a:extLst>
              <a:ext uri="{FF2B5EF4-FFF2-40B4-BE49-F238E27FC236}">
                <a16:creationId xmlns:a16="http://schemas.microsoft.com/office/drawing/2014/main" id="{626AA970-6FBE-621F-FE81-0ADAC02FE22E}"/>
              </a:ext>
            </a:extLst>
          </p:cNvPr>
          <p:cNvSpPr txBox="1">
            <a:spLocks/>
          </p:cNvSpPr>
          <p:nvPr/>
        </p:nvSpPr>
        <p:spPr>
          <a:xfrm>
            <a:off x="4051098" y="3774687"/>
            <a:ext cx="2666585" cy="46957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000" b="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a:ea typeface="Calibri"/>
                <a:cs typeface="Calibri"/>
              </a:rPr>
              <a:t>Small scale enquiry trialing selected digital tools within Literacy lessons.</a:t>
            </a:r>
          </a:p>
        </p:txBody>
      </p:sp>
      <p:sp>
        <p:nvSpPr>
          <p:cNvPr id="18" name="Text Placeholder 5">
            <a:extLst>
              <a:ext uri="{FF2B5EF4-FFF2-40B4-BE49-F238E27FC236}">
                <a16:creationId xmlns:a16="http://schemas.microsoft.com/office/drawing/2014/main" id="{EE033288-9859-68B2-2045-9ED0D95B3973}"/>
              </a:ext>
            </a:extLst>
          </p:cNvPr>
          <p:cNvSpPr txBox="1">
            <a:spLocks/>
          </p:cNvSpPr>
          <p:nvPr/>
        </p:nvSpPr>
        <p:spPr>
          <a:xfrm>
            <a:off x="295498" y="3789261"/>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a:ea typeface="Calibri"/>
                <a:cs typeface="Calibri"/>
              </a:rPr>
              <a:t>Use professional enquiry to explore how digital tools can enhance pupil engagement in Literacy.</a:t>
            </a:r>
          </a:p>
        </p:txBody>
      </p:sp>
      <p:sp>
        <p:nvSpPr>
          <p:cNvPr id="23" name="Text Placeholder 5">
            <a:extLst>
              <a:ext uri="{FF2B5EF4-FFF2-40B4-BE49-F238E27FC236}">
                <a16:creationId xmlns:a16="http://schemas.microsoft.com/office/drawing/2014/main" id="{BF9FEBE4-814B-F689-BD41-6BCEAAABE47D}"/>
              </a:ext>
            </a:extLst>
          </p:cNvPr>
          <p:cNvSpPr txBox="1">
            <a:spLocks/>
          </p:cNvSpPr>
          <p:nvPr/>
        </p:nvSpPr>
        <p:spPr>
          <a:xfrm>
            <a:off x="3999211" y="4348910"/>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a:ea typeface="Calibri"/>
                <a:cs typeface="Calibri"/>
              </a:rPr>
              <a:t>Staff take part in peer observations of use of digital tool in Literacy based on specific indicators of engagement followed by a structured dialogue to support collaborative learning. </a:t>
            </a:r>
          </a:p>
        </p:txBody>
      </p:sp>
      <p:sp>
        <p:nvSpPr>
          <p:cNvPr id="25" name="Text Placeholder 5">
            <a:extLst>
              <a:ext uri="{FF2B5EF4-FFF2-40B4-BE49-F238E27FC236}">
                <a16:creationId xmlns:a16="http://schemas.microsoft.com/office/drawing/2014/main" id="{606E4865-88F3-11D4-BEC9-9972F4C61104}"/>
              </a:ext>
            </a:extLst>
          </p:cNvPr>
          <p:cNvSpPr txBox="1">
            <a:spLocks/>
          </p:cNvSpPr>
          <p:nvPr/>
        </p:nvSpPr>
        <p:spPr>
          <a:xfrm>
            <a:off x="295497" y="4395074"/>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a:ea typeface="Calibri"/>
                <a:cs typeface="Calibri"/>
              </a:rPr>
              <a:t>Develop professional practice through peer observations focused on effective use of digital tools to engage learners in Literacy.</a:t>
            </a:r>
          </a:p>
        </p:txBody>
      </p:sp>
      <p:sp>
        <p:nvSpPr>
          <p:cNvPr id="26" name="Text Placeholder 5">
            <a:extLst>
              <a:ext uri="{FF2B5EF4-FFF2-40B4-BE49-F238E27FC236}">
                <a16:creationId xmlns:a16="http://schemas.microsoft.com/office/drawing/2014/main" id="{2E5EECFE-6AA4-26D1-5068-91A1FE5C4C52}"/>
              </a:ext>
            </a:extLst>
          </p:cNvPr>
          <p:cNvSpPr txBox="1">
            <a:spLocks/>
          </p:cNvSpPr>
          <p:nvPr/>
        </p:nvSpPr>
        <p:spPr>
          <a:xfrm>
            <a:off x="4002367" y="5566094"/>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a:ea typeface="Calibri"/>
                <a:cs typeface="Calibri"/>
              </a:rPr>
              <a:t>Staff will engage in whole school moderation sessions to </a:t>
            </a:r>
            <a:r>
              <a:rPr lang="en-US" sz="800" b="0" err="1">
                <a:ea typeface="Calibri"/>
                <a:cs typeface="Calibri"/>
              </a:rPr>
              <a:t>analyse</a:t>
            </a:r>
            <a:r>
              <a:rPr lang="en-US" sz="800" b="0">
                <a:ea typeface="Calibri"/>
                <a:cs typeface="Calibri"/>
              </a:rPr>
              <a:t> writing evidence.</a:t>
            </a:r>
          </a:p>
        </p:txBody>
      </p:sp>
      <p:sp>
        <p:nvSpPr>
          <p:cNvPr id="2" name="Text Placeholder 5">
            <a:extLst>
              <a:ext uri="{FF2B5EF4-FFF2-40B4-BE49-F238E27FC236}">
                <a16:creationId xmlns:a16="http://schemas.microsoft.com/office/drawing/2014/main" id="{DBECA9F1-7FB4-0834-11D7-1387CC51B6A2}"/>
              </a:ext>
            </a:extLst>
          </p:cNvPr>
          <p:cNvSpPr txBox="1">
            <a:spLocks/>
          </p:cNvSpPr>
          <p:nvPr/>
        </p:nvSpPr>
        <p:spPr>
          <a:xfrm>
            <a:off x="293862" y="5522981"/>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a:ea typeface="Calibri"/>
                <a:cs typeface="Calibri"/>
              </a:rPr>
              <a:t>Improve consistency and impact in writing with a focus of differentiation of learning and teaching</a:t>
            </a:r>
          </a:p>
        </p:txBody>
      </p:sp>
      <p:sp>
        <p:nvSpPr>
          <p:cNvPr id="17" name="TextBox 16">
            <a:extLst>
              <a:ext uri="{FF2B5EF4-FFF2-40B4-BE49-F238E27FC236}">
                <a16:creationId xmlns:a16="http://schemas.microsoft.com/office/drawing/2014/main" id="{75EF4364-FAEB-DF86-D923-8128BA165BAC}"/>
              </a:ext>
            </a:extLst>
          </p:cNvPr>
          <p:cNvSpPr txBox="1"/>
          <p:nvPr/>
        </p:nvSpPr>
        <p:spPr>
          <a:xfrm>
            <a:off x="318655" y="49183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950032"/>
                </a:solidFill>
              </a:rPr>
              <a:t>I</a:t>
            </a:r>
            <a:r>
              <a:rPr lang="en-US" sz="800">
                <a:solidFill>
                  <a:srgbClr val="950032"/>
                </a:solidFill>
              </a:rPr>
              <a:t>mprove target setting and learner progression through consistent, high-quality use of SMART targets.</a:t>
            </a:r>
            <a:endParaRPr lang="en-GB"/>
          </a:p>
        </p:txBody>
      </p:sp>
      <p:sp>
        <p:nvSpPr>
          <p:cNvPr id="22" name="TextBox 21">
            <a:extLst>
              <a:ext uri="{FF2B5EF4-FFF2-40B4-BE49-F238E27FC236}">
                <a16:creationId xmlns:a16="http://schemas.microsoft.com/office/drawing/2014/main" id="{E7017B41-0AA9-0F79-AC40-DABF465C6F06}"/>
              </a:ext>
            </a:extLst>
          </p:cNvPr>
          <p:cNvSpPr txBox="1"/>
          <p:nvPr/>
        </p:nvSpPr>
        <p:spPr>
          <a:xfrm>
            <a:off x="4017818" y="496685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950032"/>
                </a:solidFill>
              </a:rPr>
              <a:t>Moderate current SMART target system to inform a shared understanding of expectations. </a:t>
            </a:r>
            <a:r>
              <a:rPr lang="en-GB" sz="800">
                <a:ea typeface="Calibri"/>
                <a:cs typeface="Calibri"/>
              </a:rPr>
              <a:t>​</a:t>
            </a:r>
            <a:endParaRPr lang="en-GB"/>
          </a:p>
        </p:txBody>
      </p:sp>
      <p:sp>
        <p:nvSpPr>
          <p:cNvPr id="27" name="TextBox 26">
            <a:extLst>
              <a:ext uri="{FF2B5EF4-FFF2-40B4-BE49-F238E27FC236}">
                <a16:creationId xmlns:a16="http://schemas.microsoft.com/office/drawing/2014/main" id="{B1552D45-3567-0EB3-7CCE-1410E0A66FC6}"/>
              </a:ext>
            </a:extLst>
          </p:cNvPr>
          <p:cNvSpPr txBox="1"/>
          <p:nvPr/>
        </p:nvSpPr>
        <p:spPr>
          <a:xfrm>
            <a:off x="8382000" y="493221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950032"/>
                </a:solidFill>
              </a:rPr>
              <a:t>SMART targets are consistent, pupil friendly and used effectively to support progress as evidenced in trackers. </a:t>
            </a:r>
            <a:r>
              <a:rPr lang="en-GB" sz="800">
                <a:ea typeface="Calibri"/>
                <a:cs typeface="Calibri"/>
              </a:rPr>
              <a:t>​</a:t>
            </a:r>
            <a:endParaRPr lang="en-GB"/>
          </a:p>
        </p:txBody>
      </p:sp>
    </p:spTree>
    <p:extLst>
      <p:ext uri="{BB962C8B-B14F-4D97-AF65-F5344CB8AC3E}">
        <p14:creationId xmlns:p14="http://schemas.microsoft.com/office/powerpoint/2010/main" val="126147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F6FCF42-86A5-A0AE-DF54-73ADAA5380C6}"/>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87281E22-8772-5891-DC99-DC16DE50A520}"/>
              </a:ext>
            </a:extLst>
          </p:cNvPr>
          <p:cNvSpPr>
            <a:spLocks noGrp="1"/>
          </p:cNvSpPr>
          <p:nvPr>
            <p:ph type="ctrTitle"/>
          </p:nvPr>
        </p:nvSpPr>
        <p:spPr/>
        <p:txBody>
          <a:bodyPr/>
          <a:lstStyle/>
          <a:p>
            <a:endParaRPr lang="en-US"/>
          </a:p>
        </p:txBody>
      </p:sp>
      <p:sp>
        <p:nvSpPr>
          <p:cNvPr id="5" name="Text Placeholder 4">
            <a:extLst>
              <a:ext uri="{FF2B5EF4-FFF2-40B4-BE49-F238E27FC236}">
                <a16:creationId xmlns:a16="http://schemas.microsoft.com/office/drawing/2014/main" id="{51EE57B4-3179-A1F1-FF5D-3AEBC7BCE039}"/>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ACC3EC24-562E-80A7-0355-A5A5D7D59699}"/>
              </a:ext>
            </a:extLst>
          </p:cNvPr>
          <p:cNvSpPr>
            <a:spLocks noGrp="1"/>
          </p:cNvSpPr>
          <p:nvPr>
            <p:ph type="body" sz="half" idx="15"/>
          </p:nvPr>
        </p:nvSpPr>
        <p:spPr>
          <a:xfrm>
            <a:off x="288649" y="3784560"/>
            <a:ext cx="3050899" cy="305436"/>
          </a:xfrm>
        </p:spPr>
        <p:txBody>
          <a:bodyPr lIns="91440" tIns="45720" rIns="91440" bIns="45720" anchor="t"/>
          <a:lstStyle/>
          <a:p>
            <a:r>
              <a:rPr lang="en-US" sz="800" b="0">
                <a:ea typeface="Calibri"/>
                <a:cs typeface="Calibri"/>
              </a:rPr>
              <a:t>Strengthening and improving feedback in core subjects, particularly Numeracy through the consistent use of 'Ladder to Success'</a:t>
            </a:r>
            <a:endParaRPr lang="en-US" b="0"/>
          </a:p>
        </p:txBody>
      </p:sp>
      <p:sp>
        <p:nvSpPr>
          <p:cNvPr id="7" name="Text Placeholder 6">
            <a:extLst>
              <a:ext uri="{FF2B5EF4-FFF2-40B4-BE49-F238E27FC236}">
                <a16:creationId xmlns:a16="http://schemas.microsoft.com/office/drawing/2014/main" id="{F7B8A6DA-9283-526C-3446-A899E99CBC3C}"/>
              </a:ext>
            </a:extLst>
          </p:cNvPr>
          <p:cNvSpPr>
            <a:spLocks noGrp="1"/>
          </p:cNvSpPr>
          <p:nvPr>
            <p:ph type="body" sz="half" idx="16"/>
          </p:nvPr>
        </p:nvSpPr>
        <p:spPr>
          <a:xfrm>
            <a:off x="288649" y="4380907"/>
            <a:ext cx="3050899" cy="305436"/>
          </a:xfrm>
        </p:spPr>
        <p:txBody>
          <a:bodyPr lIns="91440" tIns="45720" rIns="91440" bIns="45720" anchor="t"/>
          <a:lstStyle/>
          <a:p>
            <a:r>
              <a:rPr lang="en-US" sz="800" b="0">
                <a:ea typeface="Calibri"/>
                <a:cs typeface="Calibri"/>
              </a:rPr>
              <a:t>Improve culture of feedback through the consistent use of Kind, Specific, Helpful feedback and the Growth Mindset </a:t>
            </a:r>
            <a:r>
              <a:rPr lang="en-US" sz="800" b="0" err="1">
                <a:ea typeface="Calibri"/>
                <a:cs typeface="Calibri"/>
              </a:rPr>
              <a:t>programme</a:t>
            </a:r>
            <a:r>
              <a:rPr lang="en-US" sz="800" b="0">
                <a:ea typeface="Calibri"/>
                <a:cs typeface="Calibri"/>
              </a:rPr>
              <a:t>. </a:t>
            </a:r>
          </a:p>
        </p:txBody>
      </p:sp>
      <p:sp>
        <p:nvSpPr>
          <p:cNvPr id="8" name="Text Placeholder 7">
            <a:extLst>
              <a:ext uri="{FF2B5EF4-FFF2-40B4-BE49-F238E27FC236}">
                <a16:creationId xmlns:a16="http://schemas.microsoft.com/office/drawing/2014/main" id="{61D76FC4-59A5-5A6E-7BCB-D12B3EF810F1}"/>
              </a:ext>
            </a:extLst>
          </p:cNvPr>
          <p:cNvSpPr>
            <a:spLocks noGrp="1"/>
          </p:cNvSpPr>
          <p:nvPr>
            <p:ph type="body" sz="half" idx="17"/>
          </p:nvPr>
        </p:nvSpPr>
        <p:spPr>
          <a:xfrm>
            <a:off x="288649" y="3179044"/>
            <a:ext cx="3050899" cy="305436"/>
          </a:xfrm>
        </p:spPr>
        <p:txBody>
          <a:bodyPr lIns="91440" tIns="45720" rIns="91440" bIns="45720" anchor="t"/>
          <a:lstStyle/>
          <a:p>
            <a:r>
              <a:rPr lang="en-US" sz="800" b="0">
                <a:ea typeface="Calibri"/>
                <a:cs typeface="Calibri"/>
              </a:rPr>
              <a:t>Embed the 'Five Key Questions' into daily teaching practice to ensure a consistent and purposeful approach to formative assessment.</a:t>
            </a:r>
          </a:p>
        </p:txBody>
      </p:sp>
      <p:sp>
        <p:nvSpPr>
          <p:cNvPr id="9" name="Text Placeholder 8">
            <a:extLst>
              <a:ext uri="{FF2B5EF4-FFF2-40B4-BE49-F238E27FC236}">
                <a16:creationId xmlns:a16="http://schemas.microsoft.com/office/drawing/2014/main" id="{E209433F-1571-03DA-2AEC-AF85F9935402}"/>
              </a:ext>
            </a:extLst>
          </p:cNvPr>
          <p:cNvSpPr>
            <a:spLocks noGrp="1"/>
          </p:cNvSpPr>
          <p:nvPr>
            <p:ph type="body" sz="half" idx="18"/>
          </p:nvPr>
        </p:nvSpPr>
        <p:spPr/>
        <p:txBody>
          <a:bodyPr lIns="91440" tIns="45720" rIns="91440" bIns="45720" anchor="t"/>
          <a:lstStyle/>
          <a:p>
            <a:r>
              <a:rPr lang="en-US" sz="800" b="0">
                <a:ea typeface="Calibri"/>
                <a:cs typeface="Calibri"/>
              </a:rPr>
              <a:t>Improve efficacy of feedback in writing, enabling pupils to better understand and act upon next steps</a:t>
            </a:r>
            <a:endParaRPr lang="en-US" b="0"/>
          </a:p>
        </p:txBody>
      </p:sp>
      <p:sp>
        <p:nvSpPr>
          <p:cNvPr id="10" name="Text Placeholder 9">
            <a:extLst>
              <a:ext uri="{FF2B5EF4-FFF2-40B4-BE49-F238E27FC236}">
                <a16:creationId xmlns:a16="http://schemas.microsoft.com/office/drawing/2014/main" id="{E86869BF-D004-7079-77FC-4AA7A51A29FC}"/>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3FCE665F-A386-D7CC-B1FE-06F146A07166}"/>
              </a:ext>
            </a:extLst>
          </p:cNvPr>
          <p:cNvSpPr>
            <a:spLocks noGrp="1"/>
          </p:cNvSpPr>
          <p:nvPr>
            <p:ph type="body" sz="half" idx="20"/>
          </p:nvPr>
        </p:nvSpPr>
        <p:spPr>
          <a:xfrm>
            <a:off x="4012511" y="3160027"/>
            <a:ext cx="2666585" cy="469573"/>
          </a:xfrm>
        </p:spPr>
        <p:txBody>
          <a:bodyPr lIns="91440" tIns="45720" rIns="91440" bIns="45720" anchor="t"/>
          <a:lstStyle/>
          <a:p>
            <a:r>
              <a:rPr lang="en-US" sz="800">
                <a:ea typeface="Calibri"/>
                <a:cs typeface="Calibri"/>
              </a:rPr>
              <a:t>  </a:t>
            </a:r>
            <a:endParaRPr lang="en-US"/>
          </a:p>
        </p:txBody>
      </p:sp>
      <p:sp>
        <p:nvSpPr>
          <p:cNvPr id="12" name="Text Placeholder 11">
            <a:extLst>
              <a:ext uri="{FF2B5EF4-FFF2-40B4-BE49-F238E27FC236}">
                <a16:creationId xmlns:a16="http://schemas.microsoft.com/office/drawing/2014/main" id="{0DF5A9F2-CAC1-1E79-FEDD-9C09D36FA9B6}"/>
              </a:ext>
            </a:extLst>
          </p:cNvPr>
          <p:cNvSpPr>
            <a:spLocks noGrp="1"/>
          </p:cNvSpPr>
          <p:nvPr>
            <p:ph type="body" sz="half" idx="22"/>
          </p:nvPr>
        </p:nvSpPr>
        <p:spPr/>
        <p:txBody>
          <a:bodyPr lIns="91440" tIns="45720" rIns="91440" bIns="45720" anchor="t"/>
          <a:lstStyle/>
          <a:p>
            <a:r>
              <a:rPr lang="en-US">
                <a:ea typeface="Calibri"/>
                <a:cs typeface="Calibri"/>
              </a:rPr>
              <a:t>Teaching staff</a:t>
            </a:r>
            <a:endParaRPr lang="en-US"/>
          </a:p>
        </p:txBody>
      </p:sp>
      <p:sp>
        <p:nvSpPr>
          <p:cNvPr id="13" name="Text Placeholder 12">
            <a:extLst>
              <a:ext uri="{FF2B5EF4-FFF2-40B4-BE49-F238E27FC236}">
                <a16:creationId xmlns:a16="http://schemas.microsoft.com/office/drawing/2014/main" id="{BD8F2D8F-0740-9C6C-B7DB-BB1EBB5383C7}"/>
              </a:ext>
            </a:extLst>
          </p:cNvPr>
          <p:cNvSpPr>
            <a:spLocks noGrp="1"/>
          </p:cNvSpPr>
          <p:nvPr>
            <p:ph type="body" sz="half" idx="23"/>
          </p:nvPr>
        </p:nvSpPr>
        <p:spPr/>
        <p:txBody>
          <a:bodyPr lIns="91440" tIns="45720" rIns="91440" bIns="45720" anchor="t"/>
          <a:lstStyle/>
          <a:p>
            <a:r>
              <a:rPr lang="en-US">
                <a:ea typeface="Calibri"/>
                <a:cs typeface="Calibri"/>
              </a:rPr>
              <a:t>January </a:t>
            </a:r>
            <a:endParaRPr lang="en-US"/>
          </a:p>
        </p:txBody>
      </p:sp>
      <p:sp>
        <p:nvSpPr>
          <p:cNvPr id="14" name="Text Placeholder 13">
            <a:extLst>
              <a:ext uri="{FF2B5EF4-FFF2-40B4-BE49-F238E27FC236}">
                <a16:creationId xmlns:a16="http://schemas.microsoft.com/office/drawing/2014/main" id="{B83B6623-5568-8076-311B-563A67D5D6A4}"/>
              </a:ext>
            </a:extLst>
          </p:cNvPr>
          <p:cNvSpPr>
            <a:spLocks noGrp="1"/>
          </p:cNvSpPr>
          <p:nvPr>
            <p:ph type="body" sz="half" idx="24"/>
          </p:nvPr>
        </p:nvSpPr>
        <p:spPr>
          <a:xfrm>
            <a:off x="8378565" y="3245101"/>
            <a:ext cx="2666585" cy="469573"/>
          </a:xfrm>
        </p:spPr>
        <p:txBody>
          <a:bodyPr lIns="91440" tIns="45720" rIns="91440" bIns="45720" anchor="t"/>
          <a:lstStyle/>
          <a:p>
            <a:r>
              <a:rPr lang="en-US" sz="800">
                <a:ea typeface="Calibri"/>
                <a:cs typeface="Calibri"/>
              </a:rPr>
              <a:t>Consistent use of 'Ladder to Success' seen in QA visits. </a:t>
            </a:r>
          </a:p>
        </p:txBody>
      </p:sp>
      <p:sp>
        <p:nvSpPr>
          <p:cNvPr id="15" name="Text Placeholder 14">
            <a:extLst>
              <a:ext uri="{FF2B5EF4-FFF2-40B4-BE49-F238E27FC236}">
                <a16:creationId xmlns:a16="http://schemas.microsoft.com/office/drawing/2014/main" id="{979EA4ED-DE2F-DEB7-1304-2DAEB52FA01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7A2B0030-8F7D-F5E9-1CEF-D830C8AA6CF4}"/>
              </a:ext>
            </a:extLst>
          </p:cNvPr>
          <p:cNvSpPr>
            <a:spLocks noGrp="1"/>
          </p:cNvSpPr>
          <p:nvPr>
            <p:ph type="body" sz="half" idx="26"/>
          </p:nvPr>
        </p:nvSpPr>
        <p:spPr>
          <a:xfrm>
            <a:off x="4012511" y="3721957"/>
            <a:ext cx="2666585" cy="469573"/>
          </a:xfrm>
        </p:spPr>
        <p:txBody>
          <a:bodyPr lIns="91440" tIns="45720" rIns="91440" bIns="45720" anchor="t"/>
          <a:lstStyle/>
          <a:p>
            <a:endParaRPr lang="en-US" sz="800">
              <a:ea typeface="Calibri"/>
              <a:cs typeface="Calibri"/>
            </a:endParaRPr>
          </a:p>
        </p:txBody>
      </p:sp>
      <p:sp>
        <p:nvSpPr>
          <p:cNvPr id="17" name="Text Placeholder 16">
            <a:extLst>
              <a:ext uri="{FF2B5EF4-FFF2-40B4-BE49-F238E27FC236}">
                <a16:creationId xmlns:a16="http://schemas.microsoft.com/office/drawing/2014/main" id="{FB1F09A1-FB04-E64D-0F8E-CE99D61256A7}"/>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E62B7613-064D-B552-C85F-C47B3E95C9BE}"/>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EECA1E6A-97F8-CCE3-E2FE-B8D201D760F8}"/>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1024614B-42A4-70F4-6D76-044C8C9FAA0A}"/>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D43E00FB-5A11-4FE9-8CFA-8095E7CCEB1E}"/>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895798B9-89F2-F4A5-DD6D-B25958A11F3B}"/>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1028A893-81AC-4446-A276-6BF53091E192}"/>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0710C0BC-0958-9649-994F-A59C110EB742}"/>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EA2E5E3E-BA26-9C54-9DEE-0488A6C6B940}"/>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D0CE9E90-802E-C967-D245-6F9959120E01}"/>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CCABDBDA-F6A7-FDA6-E84A-60C2D4F89552}"/>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B0FE417A-E2DC-AC4A-9094-9E876886E5D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41846A24-6AA6-7D41-665A-729F3710508A}"/>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F0BDA609-0C40-D9F6-DAF0-0651A8D13D2F}"/>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B15EE053-43EC-CB21-8A15-FEDAC93A3FE5}"/>
              </a:ext>
            </a:extLst>
          </p:cNvPr>
          <p:cNvSpPr>
            <a:spLocks noGrp="1"/>
          </p:cNvSpPr>
          <p:nvPr>
            <p:ph type="body" sz="half" idx="41"/>
          </p:nvPr>
        </p:nvSpPr>
        <p:spPr>
          <a:xfrm>
            <a:off x="4012083" y="3138279"/>
            <a:ext cx="2666585" cy="469573"/>
          </a:xfrm>
        </p:spPr>
        <p:txBody>
          <a:bodyPr/>
          <a:lstStyle/>
          <a:p>
            <a:endParaRPr lang="en-US"/>
          </a:p>
        </p:txBody>
      </p:sp>
      <p:sp>
        <p:nvSpPr>
          <p:cNvPr id="32" name="Text Placeholder 31">
            <a:extLst>
              <a:ext uri="{FF2B5EF4-FFF2-40B4-BE49-F238E27FC236}">
                <a16:creationId xmlns:a16="http://schemas.microsoft.com/office/drawing/2014/main" id="{42F896E4-9A16-04F9-F4C9-B021F342750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790DF553-945F-F616-7CA9-9734347487C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F00208E4-DE05-92B8-5A51-D93912AB775E}"/>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903EDE6E-FF58-439A-BD49-D54674A5D116}"/>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7DB1842A-5D69-049C-6BBD-1ADA21BF9756}"/>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E1671C66-C93D-D91C-49C4-E41A98D020F2}"/>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904957E-3CE5-2872-7BA9-9E74EC244E25}"/>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701350C-B7E1-D965-610F-FCBDCC7855AB}"/>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749B7D88-A18F-8B67-0218-6626CDB1BB64}"/>
              </a:ext>
            </a:extLst>
          </p:cNvPr>
          <p:cNvSpPr>
            <a:spLocks noGrp="1"/>
          </p:cNvSpPr>
          <p:nvPr>
            <p:ph type="body" sz="half" idx="50"/>
          </p:nvPr>
        </p:nvSpPr>
        <p:spPr/>
        <p:txBody>
          <a:bodyPr/>
          <a:lstStyle/>
          <a:p>
            <a:endParaRPr lang="en-US"/>
          </a:p>
        </p:txBody>
      </p:sp>
      <p:sp>
        <p:nvSpPr>
          <p:cNvPr id="44" name="Text Placeholder 3">
            <a:extLst>
              <a:ext uri="{FF2B5EF4-FFF2-40B4-BE49-F238E27FC236}">
                <a16:creationId xmlns:a16="http://schemas.microsoft.com/office/drawing/2014/main" id="{85D12D95-1A9E-E3B5-A5E2-975B6A00959B}"/>
              </a:ext>
            </a:extLst>
          </p:cNvPr>
          <p:cNvSpPr txBox="1">
            <a:spLocks/>
          </p:cNvSpPr>
          <p:nvPr/>
        </p:nvSpPr>
        <p:spPr>
          <a:xfrm>
            <a:off x="2939225" y="1377354"/>
            <a:ext cx="7788807" cy="4695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20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(formative assessment- </a:t>
            </a:r>
            <a:r>
              <a:rPr lang="en-US" sz="1400" i="0">
                <a:solidFill>
                  <a:schemeClr val="tx1"/>
                </a:solidFill>
              </a:rPr>
              <a:t>-improvement in attainment)</a:t>
            </a:r>
            <a:r>
              <a:rPr lang="en-US" sz="1400" i="0">
                <a:solidFill>
                  <a:srgbClr val="000000"/>
                </a:solidFill>
              </a:rPr>
              <a:t>).</a:t>
            </a:r>
          </a:p>
          <a:p>
            <a:endParaRPr lang="en-US"/>
          </a:p>
        </p:txBody>
      </p:sp>
    </p:spTree>
    <p:extLst>
      <p:ext uri="{BB962C8B-B14F-4D97-AF65-F5344CB8AC3E}">
        <p14:creationId xmlns:p14="http://schemas.microsoft.com/office/powerpoint/2010/main" val="319814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27D897A-6C0F-9554-240F-B41851C4DE6F}"/>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51B68841-4D0A-2B55-548F-05C86F29338D}"/>
              </a:ext>
            </a:extLst>
          </p:cNvPr>
          <p:cNvSpPr>
            <a:spLocks noGrp="1"/>
          </p:cNvSpPr>
          <p:nvPr>
            <p:ph type="ctrTitle"/>
          </p:nvPr>
        </p:nvSpPr>
        <p:spPr/>
        <p:txBody>
          <a:bodyPr/>
          <a:lstStyle/>
          <a:p>
            <a:endParaRPr lang="en-US"/>
          </a:p>
        </p:txBody>
      </p:sp>
      <p:sp>
        <p:nvSpPr>
          <p:cNvPr id="5" name="Text Placeholder 4">
            <a:extLst>
              <a:ext uri="{FF2B5EF4-FFF2-40B4-BE49-F238E27FC236}">
                <a16:creationId xmlns:a16="http://schemas.microsoft.com/office/drawing/2014/main" id="{EBFB4D62-06B9-5975-7EFD-BFE15CF2CF33}"/>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75F37BD0-7883-0E7D-1B54-0C5FF8BF4B11}"/>
              </a:ext>
            </a:extLst>
          </p:cNvPr>
          <p:cNvSpPr>
            <a:spLocks noGrp="1"/>
          </p:cNvSpPr>
          <p:nvPr>
            <p:ph type="body" sz="half" idx="15"/>
          </p:nvPr>
        </p:nvSpPr>
        <p:spPr>
          <a:xfrm>
            <a:off x="288649" y="3774121"/>
            <a:ext cx="3050899" cy="305436"/>
          </a:xfrm>
        </p:spPr>
        <p:txBody>
          <a:bodyPr lIns="91440" tIns="45720" rIns="91440" bIns="45720" anchor="t"/>
          <a:lstStyle/>
          <a:p>
            <a:r>
              <a:rPr lang="en-US" sz="800" b="0">
                <a:ea typeface="Calibri"/>
                <a:cs typeface="Calibri"/>
              </a:rPr>
              <a:t>Embed development of meta skills to support pupils readiness for learning and life beyond the classroom</a:t>
            </a:r>
            <a:r>
              <a:rPr lang="en-US" b="0">
                <a:ea typeface="Calibri"/>
                <a:cs typeface="Calibri"/>
              </a:rPr>
              <a:t>. </a:t>
            </a:r>
            <a:endParaRPr lang="en-US" b="0"/>
          </a:p>
        </p:txBody>
      </p:sp>
      <p:sp>
        <p:nvSpPr>
          <p:cNvPr id="7" name="Text Placeholder 6">
            <a:extLst>
              <a:ext uri="{FF2B5EF4-FFF2-40B4-BE49-F238E27FC236}">
                <a16:creationId xmlns:a16="http://schemas.microsoft.com/office/drawing/2014/main" id="{4D9358AF-FF3D-181F-A390-A36D4A8CB562}"/>
              </a:ext>
            </a:extLst>
          </p:cNvPr>
          <p:cNvSpPr>
            <a:spLocks noGrp="1"/>
          </p:cNvSpPr>
          <p:nvPr>
            <p:ph type="body" sz="half" idx="16"/>
          </p:nvPr>
        </p:nvSpPr>
        <p:spPr>
          <a:xfrm>
            <a:off x="288649" y="4339154"/>
            <a:ext cx="3050899" cy="305436"/>
          </a:xfrm>
        </p:spPr>
        <p:txBody>
          <a:bodyPr lIns="91440" tIns="45720" rIns="91440" bIns="45720" anchor="t"/>
          <a:lstStyle/>
          <a:p>
            <a:r>
              <a:rPr lang="en-US" sz="800" b="0">
                <a:ea typeface="Calibri"/>
                <a:cs typeface="Calibri"/>
              </a:rPr>
              <a:t>Track development of meta skills to support pupils readiness for learning and life beyond the classroom</a:t>
            </a:r>
            <a:r>
              <a:rPr lang="en-US" b="0">
                <a:ea typeface="Calibri"/>
                <a:cs typeface="Calibri"/>
              </a:rPr>
              <a:t>. </a:t>
            </a:r>
            <a:endParaRPr lang="en-US"/>
          </a:p>
        </p:txBody>
      </p:sp>
      <p:sp>
        <p:nvSpPr>
          <p:cNvPr id="8" name="Text Placeholder 7">
            <a:extLst>
              <a:ext uri="{FF2B5EF4-FFF2-40B4-BE49-F238E27FC236}">
                <a16:creationId xmlns:a16="http://schemas.microsoft.com/office/drawing/2014/main" id="{5EB491CC-CF9E-A6D1-8430-6FB47B424164}"/>
              </a:ext>
            </a:extLst>
          </p:cNvPr>
          <p:cNvSpPr>
            <a:spLocks noGrp="1"/>
          </p:cNvSpPr>
          <p:nvPr>
            <p:ph type="body" sz="half" idx="17"/>
          </p:nvPr>
        </p:nvSpPr>
        <p:spPr>
          <a:xfrm>
            <a:off x="288649" y="3763592"/>
            <a:ext cx="3050899" cy="305436"/>
          </a:xfrm>
        </p:spPr>
        <p:txBody>
          <a:bodyPr lIns="91440" tIns="45720" rIns="91440" bIns="45720" anchor="t"/>
          <a:lstStyle/>
          <a:p>
            <a:r>
              <a:rPr lang="en-US" b="0">
                <a:ea typeface="Calibri"/>
                <a:cs typeface="Calibri"/>
              </a:rPr>
              <a:t> </a:t>
            </a:r>
            <a:endParaRPr lang="en-US"/>
          </a:p>
        </p:txBody>
      </p:sp>
      <p:sp>
        <p:nvSpPr>
          <p:cNvPr id="9" name="Text Placeholder 8">
            <a:extLst>
              <a:ext uri="{FF2B5EF4-FFF2-40B4-BE49-F238E27FC236}">
                <a16:creationId xmlns:a16="http://schemas.microsoft.com/office/drawing/2014/main" id="{DD5D776F-C0F7-9681-B960-B49108DFD2FB}"/>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290C2505-B704-32F6-A7F4-5C7794A64850}"/>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F346A590-0899-8EE1-1EAB-26BFBD9BF4C2}"/>
              </a:ext>
            </a:extLst>
          </p:cNvPr>
          <p:cNvSpPr>
            <a:spLocks noGrp="1"/>
          </p:cNvSpPr>
          <p:nvPr>
            <p:ph type="body" sz="half" idx="20"/>
          </p:nvPr>
        </p:nvSpPr>
        <p:spPr>
          <a:xfrm>
            <a:off x="4012511" y="3147535"/>
            <a:ext cx="2666585" cy="469573"/>
          </a:xfrm>
        </p:spPr>
        <p:txBody>
          <a:bodyPr lIns="91440" tIns="45720" rIns="91440" bIns="45720" anchor="t"/>
          <a:lstStyle/>
          <a:p>
            <a:endParaRPr lang="en-US" sz="800">
              <a:ea typeface="Calibri"/>
              <a:cs typeface="Calibri"/>
            </a:endParaRPr>
          </a:p>
        </p:txBody>
      </p:sp>
      <p:sp>
        <p:nvSpPr>
          <p:cNvPr id="12" name="Text Placeholder 11">
            <a:extLst>
              <a:ext uri="{FF2B5EF4-FFF2-40B4-BE49-F238E27FC236}">
                <a16:creationId xmlns:a16="http://schemas.microsoft.com/office/drawing/2014/main" id="{75D68967-FB30-67ED-1194-A33166DD3DEE}"/>
              </a:ext>
            </a:extLst>
          </p:cNvPr>
          <p:cNvSpPr>
            <a:spLocks noGrp="1"/>
          </p:cNvSpPr>
          <p:nvPr>
            <p:ph type="body" sz="half" idx="22"/>
          </p:nvPr>
        </p:nvSpPr>
        <p:spPr/>
        <p:txBody>
          <a:bodyPr lIns="91440" tIns="45720" rIns="91440" bIns="45720" anchor="t"/>
          <a:lstStyle/>
          <a:p>
            <a:r>
              <a:rPr lang="en-US">
                <a:ea typeface="Calibri"/>
                <a:cs typeface="Calibri"/>
              </a:rPr>
              <a:t>Teaching staff</a:t>
            </a:r>
            <a:endParaRPr lang="en-US"/>
          </a:p>
        </p:txBody>
      </p:sp>
      <p:sp>
        <p:nvSpPr>
          <p:cNvPr id="13" name="Text Placeholder 12">
            <a:extLst>
              <a:ext uri="{FF2B5EF4-FFF2-40B4-BE49-F238E27FC236}">
                <a16:creationId xmlns:a16="http://schemas.microsoft.com/office/drawing/2014/main" id="{B2B8A7AD-181E-9B7A-FD59-BD1FA8521C26}"/>
              </a:ext>
            </a:extLst>
          </p:cNvPr>
          <p:cNvSpPr>
            <a:spLocks noGrp="1"/>
          </p:cNvSpPr>
          <p:nvPr>
            <p:ph type="body" sz="half" idx="23"/>
          </p:nvPr>
        </p:nvSpPr>
        <p:spPr/>
        <p:txBody>
          <a:bodyPr lIns="91440" tIns="45720" rIns="91440" bIns="45720" anchor="t"/>
          <a:lstStyle/>
          <a:p>
            <a:r>
              <a:rPr lang="en-US">
                <a:ea typeface="Calibri"/>
                <a:cs typeface="Calibri"/>
              </a:rPr>
              <a:t>May</a:t>
            </a:r>
            <a:endParaRPr lang="en-US"/>
          </a:p>
        </p:txBody>
      </p:sp>
      <p:sp>
        <p:nvSpPr>
          <p:cNvPr id="14" name="Text Placeholder 13">
            <a:extLst>
              <a:ext uri="{FF2B5EF4-FFF2-40B4-BE49-F238E27FC236}">
                <a16:creationId xmlns:a16="http://schemas.microsoft.com/office/drawing/2014/main" id="{A5989350-F10D-E607-7626-D9BEFA7D2D3D}"/>
              </a:ext>
            </a:extLst>
          </p:cNvPr>
          <p:cNvSpPr>
            <a:spLocks noGrp="1"/>
          </p:cNvSpPr>
          <p:nvPr>
            <p:ph type="body" sz="half" idx="24"/>
          </p:nvPr>
        </p:nvSpPr>
        <p:spPr>
          <a:xfrm>
            <a:off x="8378565" y="3170150"/>
            <a:ext cx="2666585" cy="469573"/>
          </a:xfrm>
        </p:spPr>
        <p:txBody>
          <a:bodyPr lIns="91440" tIns="45720" rIns="91440" bIns="45720" anchor="t"/>
          <a:lstStyle/>
          <a:p>
            <a:r>
              <a:rPr lang="en-US" sz="800">
                <a:ea typeface="Calibri"/>
                <a:cs typeface="Calibri"/>
              </a:rPr>
              <a:t>Through focus groups, pupil awareness of their own meta skills development will be evident. </a:t>
            </a:r>
            <a:endParaRPr lang="en-US" sz="800"/>
          </a:p>
        </p:txBody>
      </p:sp>
      <p:sp>
        <p:nvSpPr>
          <p:cNvPr id="15" name="Text Placeholder 14">
            <a:extLst>
              <a:ext uri="{FF2B5EF4-FFF2-40B4-BE49-F238E27FC236}">
                <a16:creationId xmlns:a16="http://schemas.microsoft.com/office/drawing/2014/main" id="{32AB694E-4A2D-9B44-D36D-AF62F1E77F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A487C2E3-F605-181C-137E-719A2010B4E8}"/>
              </a:ext>
            </a:extLst>
          </p:cNvPr>
          <p:cNvSpPr>
            <a:spLocks noGrp="1"/>
          </p:cNvSpPr>
          <p:nvPr>
            <p:ph type="body" sz="half" idx="26"/>
          </p:nvPr>
        </p:nvSpPr>
        <p:spPr/>
        <p:txBody>
          <a:bodyPr lIns="91440" tIns="45720" rIns="91440" bIns="45720" anchor="t"/>
          <a:lstStyle/>
          <a:p>
            <a:endParaRPr lang="en-US"/>
          </a:p>
        </p:txBody>
      </p:sp>
      <p:sp>
        <p:nvSpPr>
          <p:cNvPr id="17" name="Text Placeholder 16">
            <a:extLst>
              <a:ext uri="{FF2B5EF4-FFF2-40B4-BE49-F238E27FC236}">
                <a16:creationId xmlns:a16="http://schemas.microsoft.com/office/drawing/2014/main" id="{2B21EE1D-7D41-79BB-F0D0-35BC2E798D11}"/>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B14094BF-CD02-9C85-DAF9-FDF31D6EB5D3}"/>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BC7CF0DA-D619-B3C1-BA4E-CE28F5312365}"/>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AA3F4FCC-E5CA-355C-2905-4E9C7AD16537}"/>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BD218DA7-7D37-122B-B764-AADCF73DA1DB}"/>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AC81E04C-8499-1FF0-1003-604FE5C86FE9}"/>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A3D4A2E6-23C1-B310-664B-D7895FDD39F3}"/>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88F08A18-2797-B046-E326-4CC2196BA06A}"/>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8B22912A-6CBC-90E0-4F9A-F81DD678928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002AB73-19C3-7E0E-F99A-FFBF25AFED2A}"/>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D8E29F69-576F-157A-39AB-19105F0EF00F}"/>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249B9C8-9964-4EB4-8D91-3AF4987B7A7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D845C70A-4380-2327-9776-203EF9856123}"/>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7A456E38-AAD9-39AA-9177-E5820AA9F50B}"/>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DFE82ED5-DFCB-3DEB-9221-ADE060B75A2C}"/>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2CEC2507-69C1-BDCD-C6EF-7D39876F80D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321CD7A6-DEA7-CB3F-C8C9-6A7CAD08C9B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D814C65C-E249-B280-3DB7-C11D4C082130}"/>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06461900-7C63-7D84-F86F-1E2E75DA8D74}"/>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683F4009-249E-6001-83AF-E652010FB0AA}"/>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34B1C8AC-EB3E-5A16-9AC8-A078329FC3DF}"/>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015D4FB-84A2-2F19-E0C2-8E0E3E0A401A}"/>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85074D3-343A-E5FD-3058-A6C150BABA9F}"/>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BCC8EC4F-450F-1847-CC51-72A4E11167EE}"/>
              </a:ext>
            </a:extLst>
          </p:cNvPr>
          <p:cNvSpPr>
            <a:spLocks noGrp="1"/>
          </p:cNvSpPr>
          <p:nvPr>
            <p:ph type="body" sz="half" idx="50"/>
          </p:nvPr>
        </p:nvSpPr>
        <p:spPr/>
        <p:txBody>
          <a:bodyPr/>
          <a:lstStyle/>
          <a:p>
            <a:endParaRPr lang="en-US"/>
          </a:p>
        </p:txBody>
      </p:sp>
      <p:sp>
        <p:nvSpPr>
          <p:cNvPr id="42" name="Text Placeholder 3">
            <a:extLst>
              <a:ext uri="{FF2B5EF4-FFF2-40B4-BE49-F238E27FC236}">
                <a16:creationId xmlns:a16="http://schemas.microsoft.com/office/drawing/2014/main" id="{906B7353-CC12-2677-AB86-687BC0100065}"/>
              </a:ext>
            </a:extLst>
          </p:cNvPr>
          <p:cNvSpPr txBox="1">
            <a:spLocks/>
          </p:cNvSpPr>
          <p:nvPr/>
        </p:nvSpPr>
        <p:spPr>
          <a:xfrm>
            <a:off x="2939225" y="1377354"/>
            <a:ext cx="7788807" cy="46957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200" i="1"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(innovative practice-improvement in skills).</a:t>
            </a:r>
          </a:p>
          <a:p>
            <a:endParaRPr lang="en-US"/>
          </a:p>
        </p:txBody>
      </p:sp>
      <p:sp>
        <p:nvSpPr>
          <p:cNvPr id="41" name="Text Placeholder 5">
            <a:extLst>
              <a:ext uri="{FF2B5EF4-FFF2-40B4-BE49-F238E27FC236}">
                <a16:creationId xmlns:a16="http://schemas.microsoft.com/office/drawing/2014/main" id="{058EAD0D-41E0-95F7-8766-72C3E5017295}"/>
              </a:ext>
            </a:extLst>
          </p:cNvPr>
          <p:cNvSpPr txBox="1">
            <a:spLocks/>
          </p:cNvSpPr>
          <p:nvPr/>
        </p:nvSpPr>
        <p:spPr>
          <a:xfrm>
            <a:off x="286935" y="3180426"/>
            <a:ext cx="3050899" cy="30543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rgbClr val="95003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800" b="0">
                <a:ea typeface="Calibri"/>
                <a:cs typeface="Calibri"/>
              </a:rPr>
              <a:t>To foster a culture of deep mathematical thinking and student engagement through the implementation of Building Thinking Classrooms  across all year groups.</a:t>
            </a:r>
          </a:p>
        </p:txBody>
      </p:sp>
    </p:spTree>
    <p:extLst>
      <p:ext uri="{BB962C8B-B14F-4D97-AF65-F5344CB8AC3E}">
        <p14:creationId xmlns:p14="http://schemas.microsoft.com/office/powerpoint/2010/main" val="4566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578A5-9E8F-1F8E-BF88-6D05F3FB9C1F}"/>
              </a:ext>
            </a:extLst>
          </p:cNvPr>
          <p:cNvSpPr>
            <a:spLocks noGrp="1"/>
          </p:cNvSpPr>
          <p:nvPr>
            <p:ph type="ctrTitle"/>
          </p:nvPr>
        </p:nvSpPr>
        <p:spPr/>
        <p:txBody>
          <a:bodyPr lIns="91440" tIns="45720" rIns="91440" bIns="45720" anchor="b"/>
          <a:lstStyle/>
          <a:p>
            <a:r>
              <a:rPr lang="en-US">
                <a:ea typeface="Calibri Light"/>
                <a:cs typeface="Calibri Light"/>
              </a:rPr>
              <a:t>St Mary's RC Primary School, Bathgate</a:t>
            </a:r>
            <a:endParaRPr lang="en-US"/>
          </a:p>
        </p:txBody>
      </p:sp>
      <p:sp>
        <p:nvSpPr>
          <p:cNvPr id="4" name="Text Placeholder 3">
            <a:extLst>
              <a:ext uri="{FF2B5EF4-FFF2-40B4-BE49-F238E27FC236}">
                <a16:creationId xmlns:a16="http://schemas.microsoft.com/office/drawing/2014/main" id="{A7758C4E-517E-D2D6-51AC-F5B346560EF1}"/>
              </a:ext>
            </a:extLst>
          </p:cNvPr>
          <p:cNvSpPr>
            <a:spLocks noGrp="1"/>
          </p:cNvSpPr>
          <p:nvPr>
            <p:ph type="body" sz="half" idx="12"/>
          </p:nvPr>
        </p:nvSpPr>
        <p:spPr/>
        <p:txBody>
          <a:bodyPr lIns="91440" tIns="45720" rIns="91440" bIns="45720" anchor="t"/>
          <a:lstStyle/>
          <a:p>
            <a:r>
              <a:rPr lang="en-US" sz="1400" i="0">
                <a:solidFill>
                  <a:srgbClr val="000000"/>
                </a:solidFill>
              </a:rPr>
              <a:t>Provide high-quality, </a:t>
            </a:r>
            <a:r>
              <a:rPr lang="en-US" sz="1400" i="0" err="1">
                <a:solidFill>
                  <a:srgbClr val="000000"/>
                </a:solidFill>
              </a:rPr>
              <a:t>personalised</a:t>
            </a:r>
            <a:r>
              <a:rPr lang="en-US" sz="1400" i="0">
                <a:solidFill>
                  <a:srgbClr val="000000"/>
                </a:solidFill>
              </a:rPr>
              <a:t> learning experiences that enable all pupils to thrive, achieve their full potential, and develop as successful learners </a:t>
            </a:r>
            <a:endParaRPr lang="en-US"/>
          </a:p>
          <a:p>
            <a:endParaRPr lang="en-US">
              <a:ea typeface="Calibri"/>
              <a:cs typeface="Calibri"/>
            </a:endParaRPr>
          </a:p>
        </p:txBody>
      </p:sp>
      <p:sp>
        <p:nvSpPr>
          <p:cNvPr id="5" name="Text Placeholder 4">
            <a:extLst>
              <a:ext uri="{FF2B5EF4-FFF2-40B4-BE49-F238E27FC236}">
                <a16:creationId xmlns:a16="http://schemas.microsoft.com/office/drawing/2014/main" id="{C625907B-4B4C-D515-10CF-13B9EE2EDA3D}"/>
              </a:ext>
            </a:extLst>
          </p:cNvPr>
          <p:cNvSpPr>
            <a:spLocks noGrp="1"/>
          </p:cNvSpPr>
          <p:nvPr>
            <p:ph type="body" sz="half" idx="14"/>
          </p:nvPr>
        </p:nvSpPr>
        <p:spPr/>
        <p:txBody>
          <a:bodyPr lIns="91440" tIns="45720" rIns="91440" bIns="45720" anchor="t"/>
          <a:lstStyle/>
          <a:p>
            <a:r>
              <a:rPr lang="en-US">
                <a:ea typeface="Calibri"/>
                <a:cs typeface="Calibri"/>
              </a:rPr>
              <a:t>2025-26</a:t>
            </a:r>
            <a:endParaRPr lang="en-US"/>
          </a:p>
        </p:txBody>
      </p:sp>
      <p:sp>
        <p:nvSpPr>
          <p:cNvPr id="6" name="Text Placeholder 5">
            <a:extLst>
              <a:ext uri="{FF2B5EF4-FFF2-40B4-BE49-F238E27FC236}">
                <a16:creationId xmlns:a16="http://schemas.microsoft.com/office/drawing/2014/main" id="{64F0EC59-539C-5958-8C04-8EE95648E3CA}"/>
              </a:ext>
            </a:extLst>
          </p:cNvPr>
          <p:cNvSpPr>
            <a:spLocks noGrp="1"/>
          </p:cNvSpPr>
          <p:nvPr>
            <p:ph type="body" sz="half" idx="15"/>
          </p:nvPr>
        </p:nvSpPr>
        <p:spPr/>
        <p:txBody>
          <a:bodyPr lIns="91440" tIns="45720" rIns="91440" bIns="45720" anchor="t"/>
          <a:lstStyle/>
          <a:p>
            <a:r>
              <a:rPr lang="en-US">
                <a:ea typeface="Calibri"/>
                <a:cs typeface="Calibri"/>
              </a:rPr>
              <a:t>Y</a:t>
            </a:r>
            <a:endParaRPr lang="en-US"/>
          </a:p>
        </p:txBody>
      </p:sp>
      <p:sp>
        <p:nvSpPr>
          <p:cNvPr id="7" name="Text Placeholder 6">
            <a:extLst>
              <a:ext uri="{FF2B5EF4-FFF2-40B4-BE49-F238E27FC236}">
                <a16:creationId xmlns:a16="http://schemas.microsoft.com/office/drawing/2014/main" id="{29DBBB37-CB95-9278-BD4A-CFCDD66C64C7}"/>
              </a:ext>
            </a:extLst>
          </p:cNvPr>
          <p:cNvSpPr>
            <a:spLocks noGrp="1"/>
          </p:cNvSpPr>
          <p:nvPr>
            <p:ph type="body" sz="half" idx="16"/>
          </p:nvPr>
        </p:nvSpPr>
        <p:spPr/>
        <p:txBody>
          <a:bodyPr lIns="91440" tIns="45720" rIns="91440" bIns="45720" anchor="t"/>
          <a:lstStyle/>
          <a:p>
            <a:r>
              <a:rPr lang="en-US">
                <a:ea typeface="Calibri"/>
                <a:cs typeface="Calibri"/>
              </a:rPr>
              <a:t>Y</a:t>
            </a:r>
            <a:endParaRPr lang="en-US"/>
          </a:p>
        </p:txBody>
      </p:sp>
      <p:sp>
        <p:nvSpPr>
          <p:cNvPr id="9" name="Text Placeholder 8">
            <a:extLst>
              <a:ext uri="{FF2B5EF4-FFF2-40B4-BE49-F238E27FC236}">
                <a16:creationId xmlns:a16="http://schemas.microsoft.com/office/drawing/2014/main" id="{D18CBF9E-5E0D-7960-F535-785C35CC238E}"/>
              </a:ext>
            </a:extLst>
          </p:cNvPr>
          <p:cNvSpPr>
            <a:spLocks noGrp="1"/>
          </p:cNvSpPr>
          <p:nvPr>
            <p:ph type="body" sz="half" idx="18"/>
          </p:nvPr>
        </p:nvSpPr>
        <p:spPr/>
        <p:txBody>
          <a:bodyPr lIns="91440" tIns="45720" rIns="91440" bIns="45720" anchor="t"/>
          <a:lstStyle/>
          <a:p>
            <a:r>
              <a:rPr lang="en-US">
                <a:ea typeface="Calibri"/>
                <a:cs typeface="Calibri"/>
              </a:rPr>
              <a:t>Y</a:t>
            </a:r>
            <a:endParaRPr lang="en-US"/>
          </a:p>
        </p:txBody>
      </p:sp>
      <p:sp>
        <p:nvSpPr>
          <p:cNvPr id="12" name="Text Placeholder 11">
            <a:extLst>
              <a:ext uri="{FF2B5EF4-FFF2-40B4-BE49-F238E27FC236}">
                <a16:creationId xmlns:a16="http://schemas.microsoft.com/office/drawing/2014/main" id="{E8574933-577E-96F3-64F6-63BCF3B923F2}"/>
              </a:ext>
            </a:extLst>
          </p:cNvPr>
          <p:cNvSpPr>
            <a:spLocks noGrp="1"/>
          </p:cNvSpPr>
          <p:nvPr>
            <p:ph type="body" sz="half" idx="21"/>
          </p:nvPr>
        </p:nvSpPr>
        <p:spPr/>
        <p:txBody>
          <a:bodyPr lIns="91440" tIns="45720" rIns="91440" bIns="45720" anchor="t"/>
          <a:lstStyle/>
          <a:p>
            <a:r>
              <a:rPr lang="en-US">
                <a:ea typeface="Calibri"/>
                <a:cs typeface="Calibri"/>
              </a:rPr>
              <a:t>Y</a:t>
            </a:r>
            <a:endParaRPr lang="en-US"/>
          </a:p>
        </p:txBody>
      </p:sp>
      <p:sp>
        <p:nvSpPr>
          <p:cNvPr id="14" name="Text Placeholder 13">
            <a:extLst>
              <a:ext uri="{FF2B5EF4-FFF2-40B4-BE49-F238E27FC236}">
                <a16:creationId xmlns:a16="http://schemas.microsoft.com/office/drawing/2014/main" id="{C7560516-D22E-02DC-FF77-AF689FDBFD4D}"/>
              </a:ext>
            </a:extLst>
          </p:cNvPr>
          <p:cNvSpPr>
            <a:spLocks noGrp="1"/>
          </p:cNvSpPr>
          <p:nvPr>
            <p:ph type="body" sz="half" idx="23"/>
          </p:nvPr>
        </p:nvSpPr>
        <p:spPr/>
        <p:txBody>
          <a:bodyPr lIns="91440" tIns="45720" rIns="91440" bIns="45720" anchor="t"/>
          <a:lstStyle/>
          <a:p>
            <a:r>
              <a:rPr lang="en-US">
                <a:ea typeface="Calibri"/>
                <a:cs typeface="Calibri"/>
              </a:rPr>
              <a:t>Y</a:t>
            </a:r>
            <a:endParaRPr lang="en-US"/>
          </a:p>
        </p:txBody>
      </p:sp>
      <p:sp>
        <p:nvSpPr>
          <p:cNvPr id="31" name="Text Placeholder 30">
            <a:extLst>
              <a:ext uri="{FF2B5EF4-FFF2-40B4-BE49-F238E27FC236}">
                <a16:creationId xmlns:a16="http://schemas.microsoft.com/office/drawing/2014/main" id="{D5C2D316-C7DC-9750-7EBF-4666DF450599}"/>
              </a:ext>
            </a:extLst>
          </p:cNvPr>
          <p:cNvSpPr>
            <a:spLocks noGrp="1"/>
          </p:cNvSpPr>
          <p:nvPr>
            <p:ph type="body" sz="half" idx="40"/>
          </p:nvPr>
        </p:nvSpPr>
        <p:spPr/>
        <p:txBody>
          <a:bodyPr lIns="91440" tIns="45720" rIns="91440" bIns="45720" anchor="t"/>
          <a:lstStyle/>
          <a:p>
            <a:r>
              <a:rPr lang="en-US">
                <a:ea typeface="Calibri"/>
                <a:cs typeface="Calibri"/>
              </a:rPr>
              <a:t>Y</a:t>
            </a:r>
            <a:endParaRPr lang="en-US"/>
          </a:p>
        </p:txBody>
      </p:sp>
      <p:sp>
        <p:nvSpPr>
          <p:cNvPr id="39" name="Text Placeholder 38">
            <a:extLst>
              <a:ext uri="{FF2B5EF4-FFF2-40B4-BE49-F238E27FC236}">
                <a16:creationId xmlns:a16="http://schemas.microsoft.com/office/drawing/2014/main" id="{D1D95F40-7780-8C07-12BE-A560D4541156}"/>
              </a:ext>
            </a:extLst>
          </p:cNvPr>
          <p:cNvSpPr>
            <a:spLocks noGrp="1"/>
          </p:cNvSpPr>
          <p:nvPr>
            <p:ph type="body" sz="half" idx="48"/>
          </p:nvPr>
        </p:nvSpPr>
        <p:spPr/>
        <p:txBody>
          <a:bodyPr lIns="91440" tIns="45720" rIns="91440" bIns="45720" anchor="t"/>
          <a:lstStyle/>
          <a:p>
            <a:r>
              <a:rPr lang="en-US">
                <a:ea typeface="Calibri"/>
                <a:cs typeface="Calibri"/>
              </a:rPr>
              <a:t>Y</a:t>
            </a:r>
            <a:endParaRPr lang="en-US"/>
          </a:p>
        </p:txBody>
      </p:sp>
      <p:pic>
        <p:nvPicPr>
          <p:cNvPr id="42" name="Picture Placeholder 41"/>
          <p:cNvPicPr>
            <a:picLocks noGrp="1"/>
          </p:cNvPicPr>
          <p:nvPr>
            <p:ph type="pic" sz="quarter" idx="13"/>
          </p:nvPr>
        </p:nvPicPr>
        <p:blipFill>
          <a:blip r:embed="rId2">
            <a:extLst>
              <a:ext uri="{28A0092B-C50C-407E-A947-70E740481C1C}">
                <a14:useLocalDpi xmlns:a14="http://schemas.microsoft.com/office/drawing/2010/main" val="0"/>
              </a:ext>
            </a:extLst>
          </a:blip>
          <a:srcRect l="37" r="37"/>
          <a:stretch>
            <a:fillRect/>
          </a:stretch>
        </p:blipFill>
        <p:spPr bwMode="auto">
          <a:prstGeom prst="rect">
            <a:avLst/>
          </a:prstGeom>
          <a:noFill/>
          <a:ln>
            <a:noFill/>
          </a:ln>
        </p:spPr>
      </p:pic>
    </p:spTree>
    <p:extLst>
      <p:ext uri="{BB962C8B-B14F-4D97-AF65-F5344CB8AC3E}">
        <p14:creationId xmlns:p14="http://schemas.microsoft.com/office/powerpoint/2010/main" val="1347155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6F09B51CDD6458113B25F455CDBA1" ma:contentTypeVersion="4" ma:contentTypeDescription="Create a new document." ma:contentTypeScope="" ma:versionID="bde009fe83010638cc211f2d92fa3062">
  <xsd:schema xmlns:xsd="http://www.w3.org/2001/XMLSchema" xmlns:xs="http://www.w3.org/2001/XMLSchema" xmlns:p="http://schemas.microsoft.com/office/2006/metadata/properties" xmlns:ns2="1fb547be-4c76-4af3-98c2-4e99fff31132" targetNamespace="http://schemas.microsoft.com/office/2006/metadata/properties" ma:root="true" ma:fieldsID="2b6b7693f47d0ef4e9e8b5621c4c0bd5" ns2:_="">
    <xsd:import namespace="1fb547be-4c76-4af3-98c2-4e99fff311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547be-4c76-4af3-98c2-4e99fff31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ED66D3-E6FD-4F5F-9C37-8169082A45C4}">
  <ds:schemaRefs>
    <ds:schemaRef ds:uri="1fb547be-4c76-4af3-98c2-4e99fff311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2CC51B-A83D-4079-978E-268F921EA436}">
  <ds:schemaRefs>
    <ds:schemaRef ds:uri="http://schemas.microsoft.com/sharepoint/v3/contenttype/forms"/>
  </ds:schemaRefs>
</ds:datastoreItem>
</file>

<file path=customXml/itemProps3.xml><?xml version="1.0" encoding="utf-8"?>
<ds:datastoreItem xmlns:ds="http://schemas.openxmlformats.org/officeDocument/2006/customXml" ds:itemID="{2421F65F-F73D-4127-82D8-CC72977CD21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fb547be-4c76-4af3-98c2-4e99fff311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2644</Words>
  <Application>Microsoft Office PowerPoint</Application>
  <PresentationFormat>Widescreen</PresentationFormat>
  <Paragraphs>250</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 Mary’s RC Primary School, Bathgate</vt:lpstr>
      <vt:lpstr> </vt:lpstr>
      <vt:lpstr>St Mary's RC Primary School, Bathgate</vt:lpstr>
      <vt:lpstr>St Mary's RC Primary School, Bathgate</vt:lpstr>
      <vt:lpstr>St Mary's RC Primary School, Bathgate </vt:lpstr>
      <vt:lpstr>St Mary’s Primary School Bathgate</vt:lpstr>
      <vt:lpstr>PowerPoint Presentation</vt:lpstr>
      <vt:lpstr>PowerPoint Presentation</vt:lpstr>
      <vt:lpstr>St Mary's RC Primary School, Bathgate</vt:lpstr>
      <vt:lpstr>St Mary's RC Primary School, Bathgate</vt:lpstr>
      <vt:lpstr>St Mary's RC Primary School, Bathgate </vt:lpstr>
      <vt:lpstr>St Mary's RC Primary School, Bathgate</vt:lpstr>
      <vt:lpstr>St Mary's RC Primary School, Bathgate</vt:lpstr>
      <vt:lpstr>St Mary's Primary, Bathgate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stoomacca@gmail.com</dc:creator>
  <cp:lastModifiedBy>Mrs Brunton</cp:lastModifiedBy>
  <cp:revision>3</cp:revision>
  <cp:lastPrinted>2024-08-19T10:25:41Z</cp:lastPrinted>
  <dcterms:created xsi:type="dcterms:W3CDTF">2023-05-03T10:46:10Z</dcterms:created>
  <dcterms:modified xsi:type="dcterms:W3CDTF">2025-09-24T08:23:33Z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0x0101004E36F09B51CDD6458113B25F455CDBA1</vt:lpwstr>
  </property>
  <property fmtid="{D5CDD505-2E9C-101B-9397-08002B2CF9AE}" pid="3" name="MediaServiceImageTags">
    <vt:lpwstr/>
  </property>
</Properties>
</file>